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Relationship Id="rId6" Type="http://schemas.openxmlformats.org/officeDocument/2006/relationships/image" Target="../media/image56.png"/><Relationship Id="rId7" Type="http://schemas.openxmlformats.org/officeDocument/2006/relationships/image" Target="../media/image64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56.png"/><Relationship Id="rId8" Type="http://schemas.openxmlformats.org/officeDocument/2006/relationships/image" Target="../media/image69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54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Relationship Id="rId8" Type="http://schemas.openxmlformats.org/officeDocument/2006/relationships/image" Target="../media/image69.png"/><Relationship Id="rId9" Type="http://schemas.openxmlformats.org/officeDocument/2006/relationships/image" Target="../media/image71.png"/><Relationship Id="rId10" Type="http://schemas.openxmlformats.org/officeDocument/2006/relationships/image" Target="../media/image60.png"/><Relationship Id="rId11" Type="http://schemas.openxmlformats.org/officeDocument/2006/relationships/image" Target="../media/image54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64.png"/><Relationship Id="rId8" Type="http://schemas.openxmlformats.org/officeDocument/2006/relationships/image" Target="../media/image69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54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69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54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69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75.png"/><Relationship Id="rId8" Type="http://schemas.openxmlformats.org/officeDocument/2006/relationships/image" Target="../media/image69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Relationship Id="rId3" Type="http://schemas.openxmlformats.org/officeDocument/2006/relationships/image" Target="../media/image76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77.png"/><Relationship Id="rId8" Type="http://schemas.openxmlformats.org/officeDocument/2006/relationships/image" Target="../media/image59.png"/><Relationship Id="rId9" Type="http://schemas.openxmlformats.org/officeDocument/2006/relationships/image" Target="../media/image78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Relationship Id="rId3" Type="http://schemas.openxmlformats.org/officeDocument/2006/relationships/image" Target="../media/image79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Relationship Id="rId3" Type="http://schemas.openxmlformats.org/officeDocument/2006/relationships/image" Target="../media/image81.png"/><Relationship Id="rId4" Type="http://schemas.openxmlformats.org/officeDocument/2006/relationships/image" Target="../media/image54.png"/><Relationship Id="rId5" Type="http://schemas.openxmlformats.org/officeDocument/2006/relationships/image" Target="../media/image69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54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Relationship Id="rId3" Type="http://schemas.openxmlformats.org/officeDocument/2006/relationships/image" Target="../media/image82.png"/><Relationship Id="rId4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54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82.png"/><Relationship Id="rId4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54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82.png"/><Relationship Id="rId4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71.png"/><Relationship Id="rId9" Type="http://schemas.openxmlformats.org/officeDocument/2006/relationships/image" Target="../media/image60.png"/><Relationship Id="rId10" Type="http://schemas.openxmlformats.org/officeDocument/2006/relationships/image" Target="../media/image54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82.png"/><Relationship Id="rId4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54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82.png"/><Relationship Id="rId4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80.png"/><Relationship Id="rId7" Type="http://schemas.openxmlformats.org/officeDocument/2006/relationships/image" Target="../media/image83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54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Relationship Id="rId3" Type="http://schemas.openxmlformats.org/officeDocument/2006/relationships/image" Target="../media/image82.png"/><Relationship Id="rId4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80.png"/><Relationship Id="rId7" Type="http://schemas.openxmlformats.org/officeDocument/2006/relationships/image" Target="../media/image83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10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Relationship Id="rId9" Type="http://schemas.openxmlformats.org/officeDocument/2006/relationships/image" Target="../media/image104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Relationship Id="rId9" Type="http://schemas.openxmlformats.org/officeDocument/2006/relationships/image" Target="../media/image104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Relationship Id="rId9" Type="http://schemas.openxmlformats.org/officeDocument/2006/relationships/image" Target="../media/image104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Relationship Id="rId9" Type="http://schemas.openxmlformats.org/officeDocument/2006/relationships/image" Target="../media/image104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Relationship Id="rId9" Type="http://schemas.openxmlformats.org/officeDocument/2006/relationships/image" Target="../media/image104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61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61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61.png"/><Relationship Id="rId12" Type="http://schemas.openxmlformats.org/officeDocument/2006/relationships/image" Target="../media/image127.png"/><Relationship Id="rId13" Type="http://schemas.openxmlformats.org/officeDocument/2006/relationships/image" Target="../media/image131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61.png"/><Relationship Id="rId12" Type="http://schemas.openxmlformats.org/officeDocument/2006/relationships/image" Target="../media/image127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61.png"/><Relationship Id="rId12" Type="http://schemas.openxmlformats.org/officeDocument/2006/relationships/image" Target="../media/image127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61.png"/><Relationship Id="rId12" Type="http://schemas.openxmlformats.org/officeDocument/2006/relationships/image" Target="../media/image127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61.png"/><Relationship Id="rId12" Type="http://schemas.openxmlformats.org/officeDocument/2006/relationships/image" Target="../media/image127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61.png"/><Relationship Id="rId12" Type="http://schemas.openxmlformats.org/officeDocument/2006/relationships/image" Target="../media/image127.png"/><Relationship Id="rId13" Type="http://schemas.openxmlformats.org/officeDocument/2006/relationships/image" Target="../media/image134.png"/><Relationship Id="rId14" Type="http://schemas.openxmlformats.org/officeDocument/2006/relationships/image" Target="../media/image132.png"/><Relationship Id="rId15" Type="http://schemas.openxmlformats.org/officeDocument/2006/relationships/image" Target="../media/image13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61.png"/><Relationship Id="rId12" Type="http://schemas.openxmlformats.org/officeDocument/2006/relationships/image" Target="../media/image127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36.png"/><Relationship Id="rId6" Type="http://schemas.openxmlformats.org/officeDocument/2006/relationships/image" Target="../media/image122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1.png"/><Relationship Id="rId12" Type="http://schemas.openxmlformats.org/officeDocument/2006/relationships/image" Target="../media/image61.png"/><Relationship Id="rId13" Type="http://schemas.openxmlformats.org/officeDocument/2006/relationships/image" Target="../media/image127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36.png"/><Relationship Id="rId6" Type="http://schemas.openxmlformats.org/officeDocument/2006/relationships/image" Target="../media/image122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1.png"/><Relationship Id="rId12" Type="http://schemas.openxmlformats.org/officeDocument/2006/relationships/image" Target="../media/image61.png"/><Relationship Id="rId13" Type="http://schemas.openxmlformats.org/officeDocument/2006/relationships/image" Target="../media/image127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36.png"/><Relationship Id="rId6" Type="http://schemas.openxmlformats.org/officeDocument/2006/relationships/image" Target="../media/image122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1.png"/><Relationship Id="rId12" Type="http://schemas.openxmlformats.org/officeDocument/2006/relationships/image" Target="../media/image61.png"/><Relationship Id="rId13" Type="http://schemas.openxmlformats.org/officeDocument/2006/relationships/image" Target="../media/image127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2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1.png"/><Relationship Id="rId13" Type="http://schemas.openxmlformats.org/officeDocument/2006/relationships/image" Target="../media/image61.png"/><Relationship Id="rId14" Type="http://schemas.openxmlformats.org/officeDocument/2006/relationships/image" Target="../media/image127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3.png"/><Relationship Id="rId8" Type="http://schemas.openxmlformats.org/officeDocument/2006/relationships/image" Target="../media/image124.png"/><Relationship Id="rId9" Type="http://schemas.openxmlformats.org/officeDocument/2006/relationships/image" Target="../media/image122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1.png"/><Relationship Id="rId13" Type="http://schemas.openxmlformats.org/officeDocument/2006/relationships/image" Target="../media/image61.png"/><Relationship Id="rId14" Type="http://schemas.openxmlformats.org/officeDocument/2006/relationships/image" Target="../media/image127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0.png"/><Relationship Id="rId18" Type="http://schemas.openxmlformats.org/officeDocument/2006/relationships/image" Target="../media/image13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nterval Scheduling"/>
          <p:cNvSpPr/>
          <p:nvPr/>
        </p:nvSpPr>
        <p:spPr>
          <a:xfrm>
            <a:off x="645013" y="1189806"/>
            <a:ext cx="22731560" cy="11470843"/>
          </a:xfrm>
          <a:prstGeom prst="roundRect">
            <a:avLst>
              <a:gd name="adj" fmla="val 166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Interval Scheduling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43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300027" cy="165101"/>
          </a:xfrm>
          <a:prstGeom prst="rect">
            <a:avLst/>
          </a:prstGeom>
        </p:spPr>
      </p:pic>
      <p:pic>
        <p:nvPicPr>
          <p:cNvPr id="441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443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217" y="5973545"/>
            <a:ext cx="9859800" cy="165101"/>
          </a:xfrm>
          <a:prstGeom prst="rect">
            <a:avLst/>
          </a:prstGeom>
        </p:spPr>
      </p:pic>
      <p:pic>
        <p:nvPicPr>
          <p:cNvPr id="445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447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41833" cy="165101"/>
          </a:xfrm>
          <a:prstGeom prst="rect">
            <a:avLst/>
          </a:prstGeom>
        </p:spPr>
      </p:pic>
      <p:pic>
        <p:nvPicPr>
          <p:cNvPr id="449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451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453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45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457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459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461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2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4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5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6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7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8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9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0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1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2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47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300027" cy="165101"/>
          </a:xfrm>
          <a:prstGeom prst="rect">
            <a:avLst/>
          </a:prstGeom>
        </p:spPr>
      </p:pic>
      <p:pic>
        <p:nvPicPr>
          <p:cNvPr id="47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48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217" y="5973545"/>
            <a:ext cx="9859800" cy="165101"/>
          </a:xfrm>
          <a:prstGeom prst="rect">
            <a:avLst/>
          </a:prstGeom>
        </p:spPr>
      </p:pic>
      <p:pic>
        <p:nvPicPr>
          <p:cNvPr id="48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48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218260" cy="165101"/>
          </a:xfrm>
          <a:prstGeom prst="rect">
            <a:avLst/>
          </a:prstGeom>
        </p:spPr>
      </p:pic>
      <p:pic>
        <p:nvPicPr>
          <p:cNvPr id="48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488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49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49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49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496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498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9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0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1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2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3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4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5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6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7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8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9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510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51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300027" cy="165101"/>
          </a:xfrm>
          <a:prstGeom prst="rect">
            <a:avLst/>
          </a:prstGeom>
        </p:spPr>
      </p:pic>
      <p:pic>
        <p:nvPicPr>
          <p:cNvPr id="51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518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217" y="5973545"/>
            <a:ext cx="9859800" cy="165101"/>
          </a:xfrm>
          <a:prstGeom prst="rect">
            <a:avLst/>
          </a:prstGeom>
        </p:spPr>
      </p:pic>
      <p:pic>
        <p:nvPicPr>
          <p:cNvPr id="52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52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68301" cy="165101"/>
          </a:xfrm>
          <a:prstGeom prst="rect">
            <a:avLst/>
          </a:prstGeom>
        </p:spPr>
      </p:pic>
      <p:pic>
        <p:nvPicPr>
          <p:cNvPr id="52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52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528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530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532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534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536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7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8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9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0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1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2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3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4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5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6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7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548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55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300027" cy="165101"/>
          </a:xfrm>
          <a:prstGeom prst="rect">
            <a:avLst/>
          </a:prstGeom>
        </p:spPr>
      </p:pic>
      <p:pic>
        <p:nvPicPr>
          <p:cNvPr id="55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55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217" y="5973545"/>
            <a:ext cx="9859800" cy="165101"/>
          </a:xfrm>
          <a:prstGeom prst="rect">
            <a:avLst/>
          </a:prstGeom>
        </p:spPr>
      </p:pic>
      <p:pic>
        <p:nvPicPr>
          <p:cNvPr id="55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56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41833" cy="165101"/>
          </a:xfrm>
          <a:prstGeom prst="rect">
            <a:avLst/>
          </a:prstGeom>
        </p:spPr>
      </p:pic>
      <p:pic>
        <p:nvPicPr>
          <p:cNvPr id="562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564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566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568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570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572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574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5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6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7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8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9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0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1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2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3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4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5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586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59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300027" cy="165101"/>
          </a:xfrm>
          <a:prstGeom prst="rect">
            <a:avLst/>
          </a:prstGeom>
        </p:spPr>
      </p:pic>
      <p:pic>
        <p:nvPicPr>
          <p:cNvPr id="592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59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217" y="5973545"/>
            <a:ext cx="9859800" cy="165101"/>
          </a:xfrm>
          <a:prstGeom prst="rect">
            <a:avLst/>
          </a:prstGeom>
        </p:spPr>
      </p:pic>
      <p:pic>
        <p:nvPicPr>
          <p:cNvPr id="596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598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41833" cy="165101"/>
          </a:xfrm>
          <a:prstGeom prst="rect">
            <a:avLst/>
          </a:prstGeom>
        </p:spPr>
      </p:pic>
      <p:pic>
        <p:nvPicPr>
          <p:cNvPr id="600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602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604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606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608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610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612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3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4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5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6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7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8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9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0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1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2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3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624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628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300027" cy="165101"/>
          </a:xfrm>
          <a:prstGeom prst="rect">
            <a:avLst/>
          </a:prstGeom>
        </p:spPr>
      </p:pic>
      <p:pic>
        <p:nvPicPr>
          <p:cNvPr id="63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63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217" y="5973545"/>
            <a:ext cx="9859800" cy="165101"/>
          </a:xfrm>
          <a:prstGeom prst="rect">
            <a:avLst/>
          </a:prstGeom>
        </p:spPr>
      </p:pic>
      <p:pic>
        <p:nvPicPr>
          <p:cNvPr id="634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636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41833" cy="165101"/>
          </a:xfrm>
          <a:prstGeom prst="rect">
            <a:avLst/>
          </a:prstGeom>
        </p:spPr>
      </p:pic>
      <p:pic>
        <p:nvPicPr>
          <p:cNvPr id="638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640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642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644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646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648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650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1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2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3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4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5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6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7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8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59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0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1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662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66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300027" cy="165101"/>
          </a:xfrm>
          <a:prstGeom prst="rect">
            <a:avLst/>
          </a:prstGeom>
        </p:spPr>
      </p:pic>
      <p:pic>
        <p:nvPicPr>
          <p:cNvPr id="66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67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217" y="5973545"/>
            <a:ext cx="9859800" cy="165101"/>
          </a:xfrm>
          <a:prstGeom prst="rect">
            <a:avLst/>
          </a:prstGeom>
        </p:spPr>
      </p:pic>
      <p:pic>
        <p:nvPicPr>
          <p:cNvPr id="67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67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391019" cy="165101"/>
          </a:xfrm>
          <a:prstGeom prst="rect">
            <a:avLst/>
          </a:prstGeom>
        </p:spPr>
      </p:pic>
      <p:pic>
        <p:nvPicPr>
          <p:cNvPr id="67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678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68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68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68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686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688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9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0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1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2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3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4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5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6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7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8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9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700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  <p:sp>
        <p:nvSpPr>
          <p:cNvPr id="701" name="But we can do better than 4. Clearly our strategy is bad."/>
          <p:cNvSpPr/>
          <p:nvPr/>
        </p:nvSpPr>
        <p:spPr>
          <a:xfrm>
            <a:off x="8333375" y="9539298"/>
            <a:ext cx="15339381" cy="3573671"/>
          </a:xfrm>
          <a:prstGeom prst="roundRect">
            <a:avLst>
              <a:gd name="adj" fmla="val 533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But we can do better than 4. Clearly our strategy is bad.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705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128188" cy="165101"/>
          </a:xfrm>
          <a:prstGeom prst="rect">
            <a:avLst/>
          </a:prstGeom>
        </p:spPr>
      </p:pic>
      <p:pic>
        <p:nvPicPr>
          <p:cNvPr id="70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70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10" y="5973545"/>
            <a:ext cx="9693307" cy="165101"/>
          </a:xfrm>
          <a:prstGeom prst="rect">
            <a:avLst/>
          </a:prstGeom>
        </p:spPr>
      </p:pic>
      <p:pic>
        <p:nvPicPr>
          <p:cNvPr id="71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713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71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717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719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08221" y="4091314"/>
            <a:ext cx="4012203" cy="165101"/>
          </a:xfrm>
          <a:prstGeom prst="rect">
            <a:avLst/>
          </a:prstGeom>
        </p:spPr>
      </p:pic>
      <p:pic>
        <p:nvPicPr>
          <p:cNvPr id="721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723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725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727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8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9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0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1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2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3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4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5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6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7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8" name="Be Greedy: Choose the interval that ends first"/>
          <p:cNvSpPr/>
          <p:nvPr/>
        </p:nvSpPr>
        <p:spPr>
          <a:xfrm>
            <a:off x="753128" y="9933863"/>
            <a:ext cx="22877744" cy="1987418"/>
          </a:xfrm>
          <a:prstGeom prst="roundRect">
            <a:avLst>
              <a:gd name="adj" fmla="val 9585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Be Greedy: Choose the interval that ends first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74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102796" cy="165101"/>
          </a:xfrm>
          <a:prstGeom prst="rect">
            <a:avLst/>
          </a:prstGeom>
        </p:spPr>
      </p:pic>
      <p:pic>
        <p:nvPicPr>
          <p:cNvPr id="74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74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09" y="5973545"/>
            <a:ext cx="9693307" cy="165101"/>
          </a:xfrm>
          <a:prstGeom prst="rect">
            <a:avLst/>
          </a:prstGeom>
        </p:spPr>
      </p:pic>
      <p:pic>
        <p:nvPicPr>
          <p:cNvPr id="74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75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75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75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75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75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76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76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764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5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6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7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8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9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0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1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2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3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4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75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776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78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041647" cy="165101"/>
          </a:xfrm>
          <a:prstGeom prst="rect">
            <a:avLst/>
          </a:prstGeom>
        </p:spPr>
      </p:pic>
      <p:pic>
        <p:nvPicPr>
          <p:cNvPr id="782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78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09" y="5973545"/>
            <a:ext cx="9693307" cy="165101"/>
          </a:xfrm>
          <a:prstGeom prst="rect">
            <a:avLst/>
          </a:prstGeom>
        </p:spPr>
      </p:pic>
      <p:pic>
        <p:nvPicPr>
          <p:cNvPr id="786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788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790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792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794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79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798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800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802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3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4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5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6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7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8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9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0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1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2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3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814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oman"/>
          <p:cNvSpPr/>
          <p:nvPr/>
        </p:nvSpPr>
        <p:spPr>
          <a:xfrm>
            <a:off x="1966577" y="3567165"/>
            <a:ext cx="1715541" cy="4294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fill="norm" stroke="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" name="Server"/>
          <p:cNvSpPr/>
          <p:nvPr/>
        </p:nvSpPr>
        <p:spPr>
          <a:xfrm>
            <a:off x="1545509" y="8129473"/>
            <a:ext cx="2871961" cy="1435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75" name="Worker"/>
          <p:cNvSpPr/>
          <p:nvPr/>
        </p:nvSpPr>
        <p:spPr>
          <a:xfrm>
            <a:off x="13252789" y="982394"/>
            <a:ext cx="1234824" cy="2762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Customer 1"/>
          <p:cNvSpPr/>
          <p:nvPr/>
        </p:nvSpPr>
        <p:spPr>
          <a:xfrm>
            <a:off x="12376263" y="3934442"/>
            <a:ext cx="2987876" cy="1493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Customer 1</a:t>
            </a:r>
          </a:p>
        </p:txBody>
      </p:sp>
      <p:sp>
        <p:nvSpPr>
          <p:cNvPr id="177" name="Customer 2"/>
          <p:cNvSpPr/>
          <p:nvPr/>
        </p:nvSpPr>
        <p:spPr>
          <a:xfrm>
            <a:off x="18953312" y="7286466"/>
            <a:ext cx="2987876" cy="1493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Customer 2</a:t>
            </a:r>
          </a:p>
        </p:txBody>
      </p:sp>
      <p:sp>
        <p:nvSpPr>
          <p:cNvPr id="178" name="Customer 3"/>
          <p:cNvSpPr/>
          <p:nvPr/>
        </p:nvSpPr>
        <p:spPr>
          <a:xfrm>
            <a:off x="14305601" y="10973558"/>
            <a:ext cx="2987876" cy="1493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Customer 3</a:t>
            </a:r>
          </a:p>
        </p:txBody>
      </p:sp>
      <p:pic>
        <p:nvPicPr>
          <p:cNvPr id="179" name="Arrival Time: 5… Arrival Time: 5Departure Time: 8" descr="Arrival Time: 5… Arrival Time: 5Departure Time: 8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1464" y="635638"/>
            <a:ext cx="4313735" cy="222344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0" name="Arrival Time: 2… Arrival Time: 2Departure Time: 5" descr="Arrival Time: 2… Arrival Time: 2Departure Time: 5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90381" y="1672164"/>
            <a:ext cx="4313735" cy="222344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1" name="Arrival Time: 1… Arrival Time: 1Departure Time: 3" descr="Arrival Time: 1… Arrival Time: 1Departure Time: 3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79590" y="10071142"/>
            <a:ext cx="4313735" cy="222344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2" name="Woman Walking"/>
          <p:cNvSpPr/>
          <p:nvPr/>
        </p:nvSpPr>
        <p:spPr>
          <a:xfrm>
            <a:off x="19656257" y="4544398"/>
            <a:ext cx="1180298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Female"/>
          <p:cNvSpPr/>
          <p:nvPr/>
        </p:nvSpPr>
        <p:spPr>
          <a:xfrm>
            <a:off x="15284198" y="8375350"/>
            <a:ext cx="1030682" cy="2279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fill="norm" stroke="1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Class="entr" nodeType="afterEffect" presetSubtype="16" presetID="23" grpId="7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8"/>
      <p:bldP build="whole" bldLvl="1" animBg="1" rev="0" advAuto="0" spid="176" grpId="3"/>
      <p:bldP build="whole" bldLvl="1" animBg="1" rev="0" advAuto="0" spid="178" grpId="9"/>
      <p:bldP build="whole" bldLvl="1" animBg="1" rev="0" advAuto="0" spid="179" grpId="1"/>
      <p:bldP build="whole" bldLvl="1" animBg="1" rev="0" advAuto="0" spid="181" grpId="7"/>
      <p:bldP build="whole" bldLvl="1" animBg="1" rev="0" advAuto="0" spid="177" grpId="5"/>
      <p:bldP build="whole" bldLvl="1" animBg="1" rev="0" advAuto="0" spid="180" grpId="4"/>
      <p:bldP build="whole" bldLvl="1" animBg="1" rev="0" advAuto="0" spid="175" grpId="2"/>
      <p:bldP build="whole" bldLvl="1" animBg="1" rev="0" advAuto="0" spid="182" grpId="6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818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102796" cy="165101"/>
          </a:xfrm>
          <a:prstGeom prst="rect">
            <a:avLst/>
          </a:prstGeom>
        </p:spPr>
      </p:pic>
      <p:pic>
        <p:nvPicPr>
          <p:cNvPr id="82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82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09" y="5973545"/>
            <a:ext cx="9693307" cy="165101"/>
          </a:xfrm>
          <a:prstGeom prst="rect">
            <a:avLst/>
          </a:prstGeom>
        </p:spPr>
      </p:pic>
      <p:pic>
        <p:nvPicPr>
          <p:cNvPr id="824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826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828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830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832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834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836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838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840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1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2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3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4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5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6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7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8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9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50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51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852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85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102796" cy="165101"/>
          </a:xfrm>
          <a:prstGeom prst="rect">
            <a:avLst/>
          </a:prstGeom>
        </p:spPr>
      </p:pic>
      <p:pic>
        <p:nvPicPr>
          <p:cNvPr id="85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86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09" y="5973545"/>
            <a:ext cx="9693307" cy="165101"/>
          </a:xfrm>
          <a:prstGeom prst="rect">
            <a:avLst/>
          </a:prstGeom>
        </p:spPr>
      </p:pic>
      <p:pic>
        <p:nvPicPr>
          <p:cNvPr id="86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86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86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868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87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87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87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876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878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79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0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1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2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3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4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5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6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7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8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9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890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89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102796" cy="165101"/>
          </a:xfrm>
          <a:prstGeom prst="rect">
            <a:avLst/>
          </a:prstGeom>
        </p:spPr>
      </p:pic>
      <p:pic>
        <p:nvPicPr>
          <p:cNvPr id="89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898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09" y="5973545"/>
            <a:ext cx="9693307" cy="165101"/>
          </a:xfrm>
          <a:prstGeom prst="rect">
            <a:avLst/>
          </a:prstGeom>
        </p:spPr>
      </p:pic>
      <p:pic>
        <p:nvPicPr>
          <p:cNvPr id="90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90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90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90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908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91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91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91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916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7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8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9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0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1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2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3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4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5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6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27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928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93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102796" cy="165101"/>
          </a:xfrm>
          <a:prstGeom prst="rect">
            <a:avLst/>
          </a:prstGeom>
        </p:spPr>
      </p:pic>
      <p:pic>
        <p:nvPicPr>
          <p:cNvPr id="93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93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09" y="5973545"/>
            <a:ext cx="9693307" cy="165101"/>
          </a:xfrm>
          <a:prstGeom prst="rect">
            <a:avLst/>
          </a:prstGeom>
        </p:spPr>
      </p:pic>
      <p:pic>
        <p:nvPicPr>
          <p:cNvPr id="93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94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94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94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94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948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950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952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954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55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56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57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58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59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0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1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2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3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4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5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966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97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102796" cy="165101"/>
          </a:xfrm>
          <a:prstGeom prst="rect">
            <a:avLst/>
          </a:prstGeom>
        </p:spPr>
      </p:pic>
      <p:pic>
        <p:nvPicPr>
          <p:cNvPr id="972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97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09" y="5973545"/>
            <a:ext cx="9693307" cy="165101"/>
          </a:xfrm>
          <a:prstGeom prst="rect">
            <a:avLst/>
          </a:prstGeom>
        </p:spPr>
      </p:pic>
      <p:pic>
        <p:nvPicPr>
          <p:cNvPr id="976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978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98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982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984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986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988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990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992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3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4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5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6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7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8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9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0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1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2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03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1004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1008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102796" cy="165101"/>
          </a:xfrm>
          <a:prstGeom prst="rect">
            <a:avLst/>
          </a:prstGeom>
        </p:spPr>
      </p:pic>
      <p:pic>
        <p:nvPicPr>
          <p:cNvPr id="101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101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09" y="5973545"/>
            <a:ext cx="9693307" cy="165101"/>
          </a:xfrm>
          <a:prstGeom prst="rect">
            <a:avLst/>
          </a:prstGeom>
        </p:spPr>
      </p:pic>
      <p:pic>
        <p:nvPicPr>
          <p:cNvPr id="1014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1016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1018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1020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1022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1024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1026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028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1030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1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2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3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4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5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6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7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8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39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40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41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1042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104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102796" cy="165101"/>
          </a:xfrm>
          <a:prstGeom prst="rect">
            <a:avLst/>
          </a:prstGeom>
        </p:spPr>
      </p:pic>
      <p:pic>
        <p:nvPicPr>
          <p:cNvPr id="104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105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8709" y="5973545"/>
            <a:ext cx="9693307" cy="165101"/>
          </a:xfrm>
          <a:prstGeom prst="rect">
            <a:avLst/>
          </a:prstGeom>
        </p:spPr>
      </p:pic>
      <p:pic>
        <p:nvPicPr>
          <p:cNvPr id="105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105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111181" cy="165101"/>
          </a:xfrm>
          <a:prstGeom prst="rect">
            <a:avLst/>
          </a:prstGeom>
        </p:spPr>
      </p:pic>
      <p:pic>
        <p:nvPicPr>
          <p:cNvPr id="105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1058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1060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1062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1064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066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1068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9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0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1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2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3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4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5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6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7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8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9" name="Chosen"/>
          <p:cNvSpPr/>
          <p:nvPr/>
        </p:nvSpPr>
        <p:spPr>
          <a:xfrm>
            <a:off x="2484794" y="10042511"/>
            <a:ext cx="3673063" cy="1076371"/>
          </a:xfrm>
          <a:prstGeom prst="roundRect">
            <a:avLst>
              <a:gd name="adj" fmla="val 17698"/>
            </a:avLst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Chosen</a:t>
            </a:r>
          </a:p>
        </p:txBody>
      </p:sp>
      <p:sp>
        <p:nvSpPr>
          <p:cNvPr id="1080" name="Cannot be Chosen"/>
          <p:cNvSpPr/>
          <p:nvPr/>
        </p:nvSpPr>
        <p:spPr>
          <a:xfrm>
            <a:off x="2507086" y="11487489"/>
            <a:ext cx="5154362" cy="1076372"/>
          </a:xfrm>
          <a:prstGeom prst="roundRect">
            <a:avLst>
              <a:gd name="adj" fmla="val 17698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Cannot be Chosen</a:t>
            </a:r>
          </a:p>
        </p:txBody>
      </p:sp>
      <p:sp>
        <p:nvSpPr>
          <p:cNvPr id="1081" name="Ans: 6…"/>
          <p:cNvSpPr/>
          <p:nvPr/>
        </p:nvSpPr>
        <p:spPr>
          <a:xfrm>
            <a:off x="8333375" y="9539298"/>
            <a:ext cx="15339381" cy="3573671"/>
          </a:xfrm>
          <a:prstGeom prst="roundRect">
            <a:avLst>
              <a:gd name="adj" fmla="val 533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Ans: 6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But is this algorithm correct?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roof: Greedy is always ahead"/>
          <p:cNvSpPr/>
          <p:nvPr/>
        </p:nvSpPr>
        <p:spPr>
          <a:xfrm>
            <a:off x="1155297" y="1910573"/>
            <a:ext cx="22073406" cy="8530120"/>
          </a:xfrm>
          <a:prstGeom prst="roundRect">
            <a:avLst>
              <a:gd name="adj" fmla="val 2233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89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Proof: Greedy is always ahead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Set up for the proof:… Set up for the proof:For an interval  Equation , let start( Equation ) denote the start of the interval.end( Equation ) denotes the end of the interval.Let OPT be the optimal answer to the problem.Let OPT =  Equation Without loss o" descr="Set up for the proof:… Set up for the proof:For an interval  Equation , let start( Equation ) denote the start of the interval.end( Equation ) denotes the end of the interval.Let OPT be the optimal answer to the problem.Let OPT =  Equation Without loss of generality assume that start( Equation )  Equation  start( Equation )  Equation start( Equation )There are  Equation  intervals in the optimum answer.We will show that there are  Equation  intervals in our answer.Thus, our answer is correct.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21" y="795338"/>
            <a:ext cx="22936158" cy="1140324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Proof Strategy: Greedy is better than the Opt. Proof Strategy: Greedy is better than the Opt." descr="Proof Strategy: Greedy is better than the Opt. Proof Strategy: Greedy is better than the Opt.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21" y="795338"/>
            <a:ext cx="22936158" cy="152267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088" name="Lemma: Let our answer, Ans =   and OPT =   sorted according to the start times. Then for all  , end( )   end( ). Lemma: Let our answer, Ans =  Equation  and OPT =  Equation  sorted according to the start times. Then for all  Equation , end( Equation )  E" descr="Lemma: Let our answer, Ans =   and OPT =   sorted according to the start times. Then for all  , end( )   end( ). Lemma: Let our answer, Ans =  Equation  and OPT =  Equation  sorted according to the start times. Then for all  Equation , end( Equation )  Equation  end( Equation ).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21" y="2513909"/>
            <a:ext cx="22936158" cy="2261610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Woman"/>
          <p:cNvSpPr/>
          <p:nvPr/>
        </p:nvSpPr>
        <p:spPr>
          <a:xfrm>
            <a:off x="1966577" y="3567165"/>
            <a:ext cx="1715541" cy="4294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fill="norm" stroke="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Server"/>
          <p:cNvSpPr/>
          <p:nvPr/>
        </p:nvSpPr>
        <p:spPr>
          <a:xfrm>
            <a:off x="1545509" y="8129473"/>
            <a:ext cx="2871961" cy="1435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87" name="Worker"/>
          <p:cNvSpPr/>
          <p:nvPr/>
        </p:nvSpPr>
        <p:spPr>
          <a:xfrm>
            <a:off x="13252789" y="982394"/>
            <a:ext cx="1234824" cy="2762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8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21409" y="4234753"/>
            <a:ext cx="3993169" cy="165101"/>
          </a:xfrm>
          <a:prstGeom prst="rect">
            <a:avLst/>
          </a:prstGeom>
        </p:spPr>
      </p:pic>
      <p:pic>
        <p:nvPicPr>
          <p:cNvPr id="190" name="5 5" descr="5 5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4679" y="4627673"/>
            <a:ext cx="858731" cy="783911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1" name="8 8" descr="8 8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45907" y="4627673"/>
            <a:ext cx="858732" cy="783911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17903" y="11272520"/>
            <a:ext cx="1873412" cy="165101"/>
          </a:xfrm>
          <a:prstGeom prst="rect">
            <a:avLst/>
          </a:prstGeom>
        </p:spPr>
      </p:pic>
      <p:pic>
        <p:nvPicPr>
          <p:cNvPr id="194" name="1 1" descr="1 1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71173" y="11665439"/>
            <a:ext cx="858731" cy="783911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5" name="3 3" descr="3 3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69171" y="11665439"/>
            <a:ext cx="858732" cy="783911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428999" y="7356419"/>
            <a:ext cx="3282267" cy="165101"/>
          </a:xfrm>
          <a:prstGeom prst="rect">
            <a:avLst/>
          </a:prstGeom>
        </p:spPr>
      </p:pic>
      <p:pic>
        <p:nvPicPr>
          <p:cNvPr id="198" name="2 2" descr="2 2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182268" y="7749338"/>
            <a:ext cx="858732" cy="783911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9" name="5 5" descr="5 5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41478" y="7768199"/>
            <a:ext cx="858732" cy="783911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00" name="Woman Walking"/>
          <p:cNvSpPr/>
          <p:nvPr/>
        </p:nvSpPr>
        <p:spPr>
          <a:xfrm>
            <a:off x="19656257" y="4544398"/>
            <a:ext cx="1180298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Female"/>
          <p:cNvSpPr/>
          <p:nvPr/>
        </p:nvSpPr>
        <p:spPr>
          <a:xfrm>
            <a:off x="15239268" y="8501000"/>
            <a:ext cx="1030681" cy="227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fill="norm" stroke="1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09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pic>
        <p:nvPicPr>
          <p:cNvPr id="109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9334" y="2374094"/>
            <a:ext cx="3019872" cy="165101"/>
          </a:xfrm>
          <a:prstGeom prst="rect">
            <a:avLst/>
          </a:prstGeom>
        </p:spPr>
      </p:pic>
      <p:pic>
        <p:nvPicPr>
          <p:cNvPr id="109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43" y="2374094"/>
            <a:ext cx="3019871" cy="165101"/>
          </a:xfrm>
          <a:prstGeom prst="rect">
            <a:avLst/>
          </a:prstGeom>
        </p:spPr>
      </p:pic>
      <p:pic>
        <p:nvPicPr>
          <p:cNvPr id="1098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7509" y="2374094"/>
            <a:ext cx="5008982" cy="165101"/>
          </a:xfrm>
          <a:prstGeom prst="rect">
            <a:avLst/>
          </a:prstGeom>
        </p:spPr>
      </p:pic>
      <p:pic>
        <p:nvPicPr>
          <p:cNvPr id="110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49586" y="2374094"/>
            <a:ext cx="1160890" cy="165101"/>
          </a:xfrm>
          <a:prstGeom prst="rect">
            <a:avLst/>
          </a:prstGeom>
        </p:spPr>
      </p:pic>
      <p:pic>
        <p:nvPicPr>
          <p:cNvPr id="110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29985" y="2374094"/>
            <a:ext cx="3307026" cy="165101"/>
          </a:xfrm>
          <a:prstGeom prst="rect">
            <a:avLst/>
          </a:prstGeom>
        </p:spPr>
      </p:pic>
      <p:pic>
        <p:nvPicPr>
          <p:cNvPr id="110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6334" y="5893652"/>
            <a:ext cx="3735162" cy="165101"/>
          </a:xfrm>
          <a:prstGeom prst="rect">
            <a:avLst/>
          </a:prstGeom>
        </p:spPr>
      </p:pic>
      <p:pic>
        <p:nvPicPr>
          <p:cNvPr id="110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89999" y="5893652"/>
            <a:ext cx="2639828" cy="165101"/>
          </a:xfrm>
          <a:prstGeom prst="rect">
            <a:avLst/>
          </a:prstGeom>
        </p:spPr>
      </p:pic>
      <p:pic>
        <p:nvPicPr>
          <p:cNvPr id="1108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088330" y="5893652"/>
            <a:ext cx="2680701" cy="165101"/>
          </a:xfrm>
          <a:prstGeom prst="rect">
            <a:avLst/>
          </a:prstGeom>
        </p:spPr>
      </p:pic>
      <p:pic>
        <p:nvPicPr>
          <p:cNvPr id="1110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727535" y="5893652"/>
            <a:ext cx="1270947" cy="165101"/>
          </a:xfrm>
          <a:prstGeom prst="rect">
            <a:avLst/>
          </a:prstGeom>
        </p:spPr>
      </p:pic>
      <p:pic>
        <p:nvPicPr>
          <p:cNvPr id="1112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378533" y="5893652"/>
            <a:ext cx="3307026" cy="165101"/>
          </a:xfrm>
          <a:prstGeom prst="rect">
            <a:avLst/>
          </a:prstGeom>
        </p:spPr>
      </p:pic>
      <p:sp>
        <p:nvSpPr>
          <p:cNvPr id="1114" name="Text"/>
          <p:cNvSpPr txBox="1"/>
          <p:nvPr/>
        </p:nvSpPr>
        <p:spPr>
          <a:xfrm>
            <a:off x="3820261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115" name="Text"/>
          <p:cNvSpPr txBox="1"/>
          <p:nvPr/>
        </p:nvSpPr>
        <p:spPr>
          <a:xfrm>
            <a:off x="7465469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116" name="Text"/>
          <p:cNvSpPr txBox="1"/>
          <p:nvPr/>
        </p:nvSpPr>
        <p:spPr>
          <a:xfrm>
            <a:off x="11832990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1117" name="Text"/>
          <p:cNvSpPr txBox="1"/>
          <p:nvPr/>
        </p:nvSpPr>
        <p:spPr>
          <a:xfrm>
            <a:off x="15271022" y="2736576"/>
            <a:ext cx="718019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</a:p>
        </p:txBody>
      </p:sp>
      <p:sp>
        <p:nvSpPr>
          <p:cNvPr id="1118" name="Text"/>
          <p:cNvSpPr txBox="1"/>
          <p:nvPr/>
        </p:nvSpPr>
        <p:spPr>
          <a:xfrm>
            <a:off x="18124487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</a:p>
        </p:txBody>
      </p:sp>
      <p:sp>
        <p:nvSpPr>
          <p:cNvPr id="1119" name="Equation"/>
          <p:cNvSpPr txBox="1"/>
          <p:nvPr/>
        </p:nvSpPr>
        <p:spPr>
          <a:xfrm>
            <a:off x="4441836" y="6647383"/>
            <a:ext cx="44415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20" name="Equation"/>
          <p:cNvSpPr txBox="1"/>
          <p:nvPr/>
        </p:nvSpPr>
        <p:spPr>
          <a:xfrm>
            <a:off x="8587833" y="6647383"/>
            <a:ext cx="48467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21" name="Equation"/>
          <p:cNvSpPr txBox="1"/>
          <p:nvPr/>
        </p:nvSpPr>
        <p:spPr>
          <a:xfrm>
            <a:off x="12206602" y="6647383"/>
            <a:ext cx="46017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22" name="Equation"/>
          <p:cNvSpPr txBox="1"/>
          <p:nvPr/>
        </p:nvSpPr>
        <p:spPr>
          <a:xfrm>
            <a:off x="15140928" y="6647383"/>
            <a:ext cx="478351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23" name="Equation"/>
          <p:cNvSpPr txBox="1"/>
          <p:nvPr/>
        </p:nvSpPr>
        <p:spPr>
          <a:xfrm>
            <a:off x="17809967" y="6647383"/>
            <a:ext cx="46320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24" name="Line"/>
          <p:cNvSpPr/>
          <p:nvPr/>
        </p:nvSpPr>
        <p:spPr>
          <a:xfrm flipV="1">
            <a:off x="5541145" y="1693380"/>
            <a:ext cx="1" cy="7303259"/>
          </a:xfrm>
          <a:prstGeom prst="line">
            <a:avLst/>
          </a:prstGeom>
          <a:ln w="889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5" name="Line"/>
          <p:cNvSpPr/>
          <p:nvPr/>
        </p:nvSpPr>
        <p:spPr>
          <a:xfrm flipV="1">
            <a:off x="6418507" y="1693380"/>
            <a:ext cx="1" cy="7303259"/>
          </a:xfrm>
          <a:prstGeom prst="line">
            <a:avLst/>
          </a:prstGeom>
          <a:ln w="88900" cap="rnd">
            <a:solidFill>
              <a:srgbClr val="531B93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126" name="end( ) end( Equation )" descr="end( ) end( Equation )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585866" y="495394"/>
            <a:ext cx="2156098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127" name="end( ) end( Equation )" descr="end( ) end( Equation )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223970" y="495394"/>
            <a:ext cx="2156098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128" name="Can end( )   end( )?"/>
          <p:cNvSpPr/>
          <p:nvPr/>
        </p:nvSpPr>
        <p:spPr>
          <a:xfrm>
            <a:off x="989809" y="9191261"/>
            <a:ext cx="22877744" cy="1426314"/>
          </a:xfrm>
          <a:prstGeom prst="roundRect">
            <a:avLst>
              <a:gd name="adj" fmla="val 13356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Can end</a:t>
            </a:r>
            <a:r>
              <a:rPr sz="6100"/>
              <a:t>(</a:t>
            </a:r>
            <a14:m>
              <m:oMath>
                <m:sSub>
                  <m:e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</m:e>
                  <m:sub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rPr sz="6100"/>
              <a:t>) </a:t>
            </a:r>
            <a14:m>
              <m:oMath>
                <m:r>
                  <a:rPr xmlns:a="http://schemas.openxmlformats.org/drawingml/2006/main" sz="7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&lt;</m:t>
                </m:r>
              </m:oMath>
            </a14:m>
            <a:r>
              <a:rPr sz="6100"/>
              <a:t> end(</a:t>
            </a:r>
            <a14:m>
              <m:oMath>
                <m:sSub>
                  <m:e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rPr sz="6100"/>
              <a:t>)?</a:t>
            </a:r>
            <a:endParaRPr sz="6100"/>
          </a:p>
        </p:txBody>
      </p:sp>
      <p:pic>
        <p:nvPicPr>
          <p:cNvPr id="1129" name="No, because then our algorithm would choose   as the first interval. No, because then our algorithm would choose  Equation  as the first interval." descr="No, because then our algorithm would choose   as the first interval. No, because then our algorithm would choose  Equation  as the first interval.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60601" y="11170165"/>
            <a:ext cx="22936159" cy="152267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9" grpId="6"/>
      <p:bldP build="whole" bldLvl="1" animBg="1" rev="0" advAuto="0" spid="1127" grpId="4"/>
      <p:bldP build="whole" bldLvl="1" animBg="1" rev="0" advAuto="0" spid="1124" grpId="1"/>
      <p:bldP build="whole" bldLvl="1" animBg="1" rev="0" advAuto="0" spid="1126" grpId="3"/>
      <p:bldP build="whole" bldLvl="1" animBg="1" rev="0" advAuto="0" spid="1125" grpId="2"/>
      <p:bldP build="whole" bldLvl="1" animBg="1" rev="0" advAuto="0" spid="1128" grpId="5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133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pic>
        <p:nvPicPr>
          <p:cNvPr id="113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9334" y="2374094"/>
            <a:ext cx="3019872" cy="165101"/>
          </a:xfrm>
          <a:prstGeom prst="rect">
            <a:avLst/>
          </a:prstGeom>
        </p:spPr>
      </p:pic>
      <p:pic>
        <p:nvPicPr>
          <p:cNvPr id="113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43" y="2374094"/>
            <a:ext cx="3019871" cy="165101"/>
          </a:xfrm>
          <a:prstGeom prst="rect">
            <a:avLst/>
          </a:prstGeom>
        </p:spPr>
      </p:pic>
      <p:pic>
        <p:nvPicPr>
          <p:cNvPr id="113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7509" y="2374094"/>
            <a:ext cx="5008982" cy="165101"/>
          </a:xfrm>
          <a:prstGeom prst="rect">
            <a:avLst/>
          </a:prstGeom>
        </p:spPr>
      </p:pic>
      <p:pic>
        <p:nvPicPr>
          <p:cNvPr id="114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49586" y="2374094"/>
            <a:ext cx="1160890" cy="165101"/>
          </a:xfrm>
          <a:prstGeom prst="rect">
            <a:avLst/>
          </a:prstGeom>
        </p:spPr>
      </p:pic>
      <p:pic>
        <p:nvPicPr>
          <p:cNvPr id="1143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29985" y="2374094"/>
            <a:ext cx="3307026" cy="165101"/>
          </a:xfrm>
          <a:prstGeom prst="rect">
            <a:avLst/>
          </a:prstGeom>
        </p:spPr>
      </p:pic>
      <p:pic>
        <p:nvPicPr>
          <p:cNvPr id="1145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6334" y="5893652"/>
            <a:ext cx="2157760" cy="165101"/>
          </a:xfrm>
          <a:prstGeom prst="rect">
            <a:avLst/>
          </a:prstGeom>
        </p:spPr>
      </p:pic>
      <p:pic>
        <p:nvPicPr>
          <p:cNvPr id="114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89999" y="5893652"/>
            <a:ext cx="2639828" cy="165101"/>
          </a:xfrm>
          <a:prstGeom prst="rect">
            <a:avLst/>
          </a:prstGeom>
        </p:spPr>
      </p:pic>
      <p:pic>
        <p:nvPicPr>
          <p:cNvPr id="114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088330" y="5893652"/>
            <a:ext cx="2680701" cy="165101"/>
          </a:xfrm>
          <a:prstGeom prst="rect">
            <a:avLst/>
          </a:prstGeom>
        </p:spPr>
      </p:pic>
      <p:pic>
        <p:nvPicPr>
          <p:cNvPr id="1151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727535" y="5893652"/>
            <a:ext cx="1270947" cy="165101"/>
          </a:xfrm>
          <a:prstGeom prst="rect">
            <a:avLst/>
          </a:prstGeom>
        </p:spPr>
      </p:pic>
      <p:pic>
        <p:nvPicPr>
          <p:cNvPr id="1153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378533" y="5893652"/>
            <a:ext cx="3307026" cy="165101"/>
          </a:xfrm>
          <a:prstGeom prst="rect">
            <a:avLst/>
          </a:prstGeom>
        </p:spPr>
      </p:pic>
      <p:sp>
        <p:nvSpPr>
          <p:cNvPr id="1155" name="Text"/>
          <p:cNvSpPr txBox="1"/>
          <p:nvPr/>
        </p:nvSpPr>
        <p:spPr>
          <a:xfrm>
            <a:off x="3820261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156" name="Text"/>
          <p:cNvSpPr txBox="1"/>
          <p:nvPr/>
        </p:nvSpPr>
        <p:spPr>
          <a:xfrm>
            <a:off x="7465469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157" name="Text"/>
          <p:cNvSpPr txBox="1"/>
          <p:nvPr/>
        </p:nvSpPr>
        <p:spPr>
          <a:xfrm>
            <a:off x="11832990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1158" name="Text"/>
          <p:cNvSpPr txBox="1"/>
          <p:nvPr/>
        </p:nvSpPr>
        <p:spPr>
          <a:xfrm>
            <a:off x="15271022" y="2736576"/>
            <a:ext cx="718019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</a:p>
        </p:txBody>
      </p:sp>
      <p:sp>
        <p:nvSpPr>
          <p:cNvPr id="1159" name="Text"/>
          <p:cNvSpPr txBox="1"/>
          <p:nvPr/>
        </p:nvSpPr>
        <p:spPr>
          <a:xfrm>
            <a:off x="18124487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</a:p>
        </p:txBody>
      </p:sp>
      <p:sp>
        <p:nvSpPr>
          <p:cNvPr id="1160" name="Equation"/>
          <p:cNvSpPr txBox="1"/>
          <p:nvPr/>
        </p:nvSpPr>
        <p:spPr>
          <a:xfrm>
            <a:off x="4441836" y="6647383"/>
            <a:ext cx="44415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61" name="Equation"/>
          <p:cNvSpPr txBox="1"/>
          <p:nvPr/>
        </p:nvSpPr>
        <p:spPr>
          <a:xfrm>
            <a:off x="8587833" y="6647383"/>
            <a:ext cx="48467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62" name="Equation"/>
          <p:cNvSpPr txBox="1"/>
          <p:nvPr/>
        </p:nvSpPr>
        <p:spPr>
          <a:xfrm>
            <a:off x="12206602" y="6647383"/>
            <a:ext cx="46017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63" name="Equation"/>
          <p:cNvSpPr txBox="1"/>
          <p:nvPr/>
        </p:nvSpPr>
        <p:spPr>
          <a:xfrm>
            <a:off x="15140928" y="6647383"/>
            <a:ext cx="478351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64" name="Equation"/>
          <p:cNvSpPr txBox="1"/>
          <p:nvPr/>
        </p:nvSpPr>
        <p:spPr>
          <a:xfrm>
            <a:off x="17809967" y="6647383"/>
            <a:ext cx="46320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165" name="Line"/>
          <p:cNvSpPr/>
          <p:nvPr/>
        </p:nvSpPr>
        <p:spPr>
          <a:xfrm flipV="1">
            <a:off x="5541145" y="1693380"/>
            <a:ext cx="1" cy="7303259"/>
          </a:xfrm>
          <a:prstGeom prst="line">
            <a:avLst/>
          </a:prstGeom>
          <a:ln w="889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66" name="Line"/>
          <p:cNvSpPr/>
          <p:nvPr/>
        </p:nvSpPr>
        <p:spPr>
          <a:xfrm flipV="1">
            <a:off x="4849068" y="1693380"/>
            <a:ext cx="1" cy="7303259"/>
          </a:xfrm>
          <a:prstGeom prst="line">
            <a:avLst/>
          </a:prstGeom>
          <a:ln w="88900" cap="rnd">
            <a:solidFill>
              <a:srgbClr val="531B93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167" name="end( ) end( Equation )" descr="end( ) end( Equation )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465584" y="637634"/>
            <a:ext cx="2156097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168" name="end( ) end( Equation )" descr="end( ) end( Equation )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797165" y="637634"/>
            <a:ext cx="2156098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169" name="Observation: end( )   end( ) Observation: end( Equation )  Equation  end( Equation )" descr="Observation: end( )   end( ) Observation: end( Equation )  Equation  end( Equation )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60601" y="9975769"/>
            <a:ext cx="22936159" cy="152267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173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pic>
        <p:nvPicPr>
          <p:cNvPr id="117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9334" y="2374094"/>
            <a:ext cx="3019872" cy="165101"/>
          </a:xfrm>
          <a:prstGeom prst="rect">
            <a:avLst/>
          </a:prstGeom>
        </p:spPr>
      </p:pic>
      <p:pic>
        <p:nvPicPr>
          <p:cNvPr id="117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43" y="2374094"/>
            <a:ext cx="3019871" cy="165101"/>
          </a:xfrm>
          <a:prstGeom prst="rect">
            <a:avLst/>
          </a:prstGeom>
        </p:spPr>
      </p:pic>
      <p:pic>
        <p:nvPicPr>
          <p:cNvPr id="117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7509" y="2374094"/>
            <a:ext cx="5008982" cy="165101"/>
          </a:xfrm>
          <a:prstGeom prst="rect">
            <a:avLst/>
          </a:prstGeom>
        </p:spPr>
      </p:pic>
      <p:pic>
        <p:nvPicPr>
          <p:cNvPr id="118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49586" y="2374094"/>
            <a:ext cx="1160890" cy="165101"/>
          </a:xfrm>
          <a:prstGeom prst="rect">
            <a:avLst/>
          </a:prstGeom>
        </p:spPr>
      </p:pic>
      <p:pic>
        <p:nvPicPr>
          <p:cNvPr id="1183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29985" y="2374094"/>
            <a:ext cx="3307026" cy="165101"/>
          </a:xfrm>
          <a:prstGeom prst="rect">
            <a:avLst/>
          </a:prstGeom>
        </p:spPr>
      </p:pic>
      <p:pic>
        <p:nvPicPr>
          <p:cNvPr id="1185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6334" y="5893652"/>
            <a:ext cx="2157760" cy="165101"/>
          </a:xfrm>
          <a:prstGeom prst="rect">
            <a:avLst/>
          </a:prstGeom>
        </p:spPr>
      </p:pic>
      <p:pic>
        <p:nvPicPr>
          <p:cNvPr id="118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89999" y="5893652"/>
            <a:ext cx="2639828" cy="165101"/>
          </a:xfrm>
          <a:prstGeom prst="rect">
            <a:avLst/>
          </a:prstGeom>
        </p:spPr>
      </p:pic>
      <p:pic>
        <p:nvPicPr>
          <p:cNvPr id="118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088330" y="5893652"/>
            <a:ext cx="2680701" cy="165101"/>
          </a:xfrm>
          <a:prstGeom prst="rect">
            <a:avLst/>
          </a:prstGeom>
        </p:spPr>
      </p:pic>
      <p:pic>
        <p:nvPicPr>
          <p:cNvPr id="1191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727535" y="5893652"/>
            <a:ext cx="1270947" cy="165101"/>
          </a:xfrm>
          <a:prstGeom prst="rect">
            <a:avLst/>
          </a:prstGeom>
        </p:spPr>
      </p:pic>
      <p:pic>
        <p:nvPicPr>
          <p:cNvPr id="1193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378533" y="5893652"/>
            <a:ext cx="3307026" cy="165101"/>
          </a:xfrm>
          <a:prstGeom prst="rect">
            <a:avLst/>
          </a:prstGeom>
        </p:spPr>
      </p:pic>
      <p:sp>
        <p:nvSpPr>
          <p:cNvPr id="1195" name="Text"/>
          <p:cNvSpPr txBox="1"/>
          <p:nvPr/>
        </p:nvSpPr>
        <p:spPr>
          <a:xfrm>
            <a:off x="3820261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196" name="Text"/>
          <p:cNvSpPr txBox="1"/>
          <p:nvPr/>
        </p:nvSpPr>
        <p:spPr>
          <a:xfrm>
            <a:off x="7465469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197" name="Text"/>
          <p:cNvSpPr txBox="1"/>
          <p:nvPr/>
        </p:nvSpPr>
        <p:spPr>
          <a:xfrm>
            <a:off x="11832990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1198" name="Text"/>
          <p:cNvSpPr txBox="1"/>
          <p:nvPr/>
        </p:nvSpPr>
        <p:spPr>
          <a:xfrm>
            <a:off x="15271022" y="2736576"/>
            <a:ext cx="718019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</a:p>
        </p:txBody>
      </p:sp>
      <p:sp>
        <p:nvSpPr>
          <p:cNvPr id="1199" name="Text"/>
          <p:cNvSpPr txBox="1"/>
          <p:nvPr/>
        </p:nvSpPr>
        <p:spPr>
          <a:xfrm>
            <a:off x="18124487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</a:p>
        </p:txBody>
      </p:sp>
      <p:sp>
        <p:nvSpPr>
          <p:cNvPr id="1200" name="Equation"/>
          <p:cNvSpPr txBox="1"/>
          <p:nvPr/>
        </p:nvSpPr>
        <p:spPr>
          <a:xfrm>
            <a:off x="4441836" y="6647383"/>
            <a:ext cx="44415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01" name="Equation"/>
          <p:cNvSpPr txBox="1"/>
          <p:nvPr/>
        </p:nvSpPr>
        <p:spPr>
          <a:xfrm>
            <a:off x="8587833" y="6647383"/>
            <a:ext cx="48467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02" name="Equation"/>
          <p:cNvSpPr txBox="1"/>
          <p:nvPr/>
        </p:nvSpPr>
        <p:spPr>
          <a:xfrm>
            <a:off x="12206602" y="6647383"/>
            <a:ext cx="46017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03" name="Equation"/>
          <p:cNvSpPr txBox="1"/>
          <p:nvPr/>
        </p:nvSpPr>
        <p:spPr>
          <a:xfrm>
            <a:off x="15140928" y="6647383"/>
            <a:ext cx="478351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04" name="Equation"/>
          <p:cNvSpPr txBox="1"/>
          <p:nvPr/>
        </p:nvSpPr>
        <p:spPr>
          <a:xfrm>
            <a:off x="17809967" y="6647383"/>
            <a:ext cx="46320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05" name="Line"/>
          <p:cNvSpPr/>
          <p:nvPr/>
        </p:nvSpPr>
        <p:spPr>
          <a:xfrm flipV="1">
            <a:off x="9271551" y="1824780"/>
            <a:ext cx="1" cy="7303259"/>
          </a:xfrm>
          <a:prstGeom prst="line">
            <a:avLst/>
          </a:prstGeom>
          <a:ln w="889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06" name="Line"/>
          <p:cNvSpPr/>
          <p:nvPr/>
        </p:nvSpPr>
        <p:spPr>
          <a:xfrm flipV="1">
            <a:off x="10008239" y="1824780"/>
            <a:ext cx="1" cy="7303259"/>
          </a:xfrm>
          <a:prstGeom prst="line">
            <a:avLst/>
          </a:prstGeom>
          <a:ln w="88900" cap="rnd">
            <a:solidFill>
              <a:srgbClr val="531B93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207" name="end( ) end( Equation )" descr="end( ) end( Equation )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224161" y="637634"/>
            <a:ext cx="2156097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208" name="end( ) end( Equation )" descr="end( ) end( Equation )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016585" y="637634"/>
            <a:ext cx="2156097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209" name="Can end( )   end( )?"/>
          <p:cNvSpPr/>
          <p:nvPr/>
        </p:nvSpPr>
        <p:spPr>
          <a:xfrm>
            <a:off x="989809" y="9191261"/>
            <a:ext cx="22877744" cy="1426314"/>
          </a:xfrm>
          <a:prstGeom prst="roundRect">
            <a:avLst>
              <a:gd name="adj" fmla="val 13356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Can end</a:t>
            </a:r>
            <a:r>
              <a:rPr sz="6100"/>
              <a:t>(</a:t>
            </a:r>
            <a14:m>
              <m:oMath>
                <m:sSub>
                  <m:e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</m:e>
                  <m:sub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rPr sz="6100"/>
              <a:t>) </a:t>
            </a:r>
            <a14:m>
              <m:oMath>
                <m:r>
                  <a:rPr xmlns:a="http://schemas.openxmlformats.org/drawingml/2006/main" sz="7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&lt;</m:t>
                </m:r>
              </m:oMath>
            </a14:m>
            <a:r>
              <a:rPr sz="6100"/>
              <a:t> end(</a:t>
            </a:r>
            <a14:m>
              <m:oMath>
                <m:sSub>
                  <m:e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rPr sz="6100"/>
              <a:t>)?</a:t>
            </a:r>
            <a:endParaRPr sz="6100"/>
          </a:p>
        </p:txBody>
      </p:sp>
      <p:pic>
        <p:nvPicPr>
          <p:cNvPr id="1210" name="No No" descr="No No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60601" y="11170165"/>
            <a:ext cx="22936159" cy="152267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9" grpId="1"/>
      <p:bldP build="whole" bldLvl="1" animBg="1" rev="0" advAuto="0" spid="1210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21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pic>
        <p:nvPicPr>
          <p:cNvPr id="121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9334" y="2374094"/>
            <a:ext cx="3019872" cy="165101"/>
          </a:xfrm>
          <a:prstGeom prst="rect">
            <a:avLst/>
          </a:prstGeom>
        </p:spPr>
      </p:pic>
      <p:pic>
        <p:nvPicPr>
          <p:cNvPr id="121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43" y="2374094"/>
            <a:ext cx="3019871" cy="165101"/>
          </a:xfrm>
          <a:prstGeom prst="rect">
            <a:avLst/>
          </a:prstGeom>
        </p:spPr>
      </p:pic>
      <p:pic>
        <p:nvPicPr>
          <p:cNvPr id="122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7509" y="2374094"/>
            <a:ext cx="5008982" cy="165101"/>
          </a:xfrm>
          <a:prstGeom prst="rect">
            <a:avLst/>
          </a:prstGeom>
        </p:spPr>
      </p:pic>
      <p:pic>
        <p:nvPicPr>
          <p:cNvPr id="122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49586" y="2374094"/>
            <a:ext cx="1160890" cy="165101"/>
          </a:xfrm>
          <a:prstGeom prst="rect">
            <a:avLst/>
          </a:prstGeom>
        </p:spPr>
      </p:pic>
      <p:pic>
        <p:nvPicPr>
          <p:cNvPr id="122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29985" y="2374094"/>
            <a:ext cx="3307026" cy="165101"/>
          </a:xfrm>
          <a:prstGeom prst="rect">
            <a:avLst/>
          </a:prstGeom>
        </p:spPr>
      </p:pic>
      <p:pic>
        <p:nvPicPr>
          <p:cNvPr id="122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6334" y="5893652"/>
            <a:ext cx="2157760" cy="165101"/>
          </a:xfrm>
          <a:prstGeom prst="rect">
            <a:avLst/>
          </a:prstGeom>
        </p:spPr>
      </p:pic>
      <p:pic>
        <p:nvPicPr>
          <p:cNvPr id="1228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89999" y="5893652"/>
            <a:ext cx="1847526" cy="165101"/>
          </a:xfrm>
          <a:prstGeom prst="rect">
            <a:avLst/>
          </a:prstGeom>
        </p:spPr>
      </p:pic>
      <p:pic>
        <p:nvPicPr>
          <p:cNvPr id="123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088330" y="5893652"/>
            <a:ext cx="2680701" cy="165101"/>
          </a:xfrm>
          <a:prstGeom prst="rect">
            <a:avLst/>
          </a:prstGeom>
        </p:spPr>
      </p:pic>
      <p:pic>
        <p:nvPicPr>
          <p:cNvPr id="123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727535" y="5893652"/>
            <a:ext cx="1270947" cy="165101"/>
          </a:xfrm>
          <a:prstGeom prst="rect">
            <a:avLst/>
          </a:prstGeom>
        </p:spPr>
      </p:pic>
      <p:pic>
        <p:nvPicPr>
          <p:cNvPr id="123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378533" y="5893652"/>
            <a:ext cx="3307026" cy="165101"/>
          </a:xfrm>
          <a:prstGeom prst="rect">
            <a:avLst/>
          </a:prstGeom>
        </p:spPr>
      </p:pic>
      <p:sp>
        <p:nvSpPr>
          <p:cNvPr id="1236" name="Text"/>
          <p:cNvSpPr txBox="1"/>
          <p:nvPr/>
        </p:nvSpPr>
        <p:spPr>
          <a:xfrm>
            <a:off x="3820261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237" name="Text"/>
          <p:cNvSpPr txBox="1"/>
          <p:nvPr/>
        </p:nvSpPr>
        <p:spPr>
          <a:xfrm>
            <a:off x="7465469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238" name="Text"/>
          <p:cNvSpPr txBox="1"/>
          <p:nvPr/>
        </p:nvSpPr>
        <p:spPr>
          <a:xfrm>
            <a:off x="11832990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1239" name="Text"/>
          <p:cNvSpPr txBox="1"/>
          <p:nvPr/>
        </p:nvSpPr>
        <p:spPr>
          <a:xfrm>
            <a:off x="15271022" y="2736576"/>
            <a:ext cx="718019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</a:p>
        </p:txBody>
      </p:sp>
      <p:sp>
        <p:nvSpPr>
          <p:cNvPr id="1240" name="Text"/>
          <p:cNvSpPr txBox="1"/>
          <p:nvPr/>
        </p:nvSpPr>
        <p:spPr>
          <a:xfrm>
            <a:off x="18124487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</a:p>
        </p:txBody>
      </p:sp>
      <p:sp>
        <p:nvSpPr>
          <p:cNvPr id="1241" name="Equation"/>
          <p:cNvSpPr txBox="1"/>
          <p:nvPr/>
        </p:nvSpPr>
        <p:spPr>
          <a:xfrm>
            <a:off x="4441836" y="6647383"/>
            <a:ext cx="44415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42" name="Equation"/>
          <p:cNvSpPr txBox="1"/>
          <p:nvPr/>
        </p:nvSpPr>
        <p:spPr>
          <a:xfrm>
            <a:off x="8587833" y="6647383"/>
            <a:ext cx="48467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43" name="Equation"/>
          <p:cNvSpPr txBox="1"/>
          <p:nvPr/>
        </p:nvSpPr>
        <p:spPr>
          <a:xfrm>
            <a:off x="12206602" y="6647383"/>
            <a:ext cx="46017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44" name="Equation"/>
          <p:cNvSpPr txBox="1"/>
          <p:nvPr/>
        </p:nvSpPr>
        <p:spPr>
          <a:xfrm>
            <a:off x="15140928" y="6647383"/>
            <a:ext cx="478351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45" name="Equation"/>
          <p:cNvSpPr txBox="1"/>
          <p:nvPr/>
        </p:nvSpPr>
        <p:spPr>
          <a:xfrm>
            <a:off x="17809967" y="6647383"/>
            <a:ext cx="46320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46" name="Line"/>
          <p:cNvSpPr/>
          <p:nvPr/>
        </p:nvSpPr>
        <p:spPr>
          <a:xfrm flipV="1">
            <a:off x="9271551" y="1824780"/>
            <a:ext cx="1" cy="7303259"/>
          </a:xfrm>
          <a:prstGeom prst="line">
            <a:avLst/>
          </a:prstGeom>
          <a:ln w="889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47" name="Line"/>
          <p:cNvSpPr/>
          <p:nvPr/>
        </p:nvSpPr>
        <p:spPr>
          <a:xfrm flipV="1">
            <a:off x="9271551" y="1764500"/>
            <a:ext cx="1" cy="7303259"/>
          </a:xfrm>
          <a:prstGeom prst="line">
            <a:avLst/>
          </a:prstGeom>
          <a:ln w="88900" cap="rnd">
            <a:solidFill>
              <a:srgbClr val="531B93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248" name="end( ) end( Equation )" descr="end( ) end( Equation )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224161" y="637634"/>
            <a:ext cx="2156097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249" name="end( ) end( Equation )" descr="end( ) end( Equation )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306984" y="637634"/>
            <a:ext cx="2156097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250" name="Can end( )   end( )?"/>
          <p:cNvSpPr/>
          <p:nvPr/>
        </p:nvSpPr>
        <p:spPr>
          <a:xfrm>
            <a:off x="989809" y="9191261"/>
            <a:ext cx="22877744" cy="1426314"/>
          </a:xfrm>
          <a:prstGeom prst="roundRect">
            <a:avLst>
              <a:gd name="adj" fmla="val 13356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Can end</a:t>
            </a:r>
            <a:r>
              <a:rPr sz="6100"/>
              <a:t>(</a:t>
            </a:r>
            <a14:m>
              <m:oMath>
                <m:sSub>
                  <m:e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</m:e>
                  <m:sub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rPr sz="6100"/>
              <a:t>) </a:t>
            </a:r>
            <a14:m>
              <m:oMath>
                <m:r>
                  <a:rPr xmlns:a="http://schemas.openxmlformats.org/drawingml/2006/main" sz="74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&lt;</m:t>
                </m:r>
              </m:oMath>
            </a14:m>
            <a:r>
              <a:rPr sz="6100"/>
              <a:t> end(</a:t>
            </a:r>
            <a14:m>
              <m:oMath>
                <m:sSub>
                  <m:e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74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rPr sz="6100"/>
              <a:t>)?</a:t>
            </a:r>
            <a:endParaRPr sz="6100"/>
          </a:p>
        </p:txBody>
      </p:sp>
      <p:pic>
        <p:nvPicPr>
          <p:cNvPr id="1251" name="No No" descr="No No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60601" y="11170165"/>
            <a:ext cx="22936159" cy="152267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255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pic>
        <p:nvPicPr>
          <p:cNvPr id="125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9334" y="2374094"/>
            <a:ext cx="3019872" cy="165101"/>
          </a:xfrm>
          <a:prstGeom prst="rect">
            <a:avLst/>
          </a:prstGeom>
        </p:spPr>
      </p:pic>
      <p:pic>
        <p:nvPicPr>
          <p:cNvPr id="1259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43" y="2374094"/>
            <a:ext cx="3019871" cy="165101"/>
          </a:xfrm>
          <a:prstGeom prst="rect">
            <a:avLst/>
          </a:prstGeom>
        </p:spPr>
      </p:pic>
      <p:pic>
        <p:nvPicPr>
          <p:cNvPr id="1261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7509" y="2374094"/>
            <a:ext cx="5008982" cy="165101"/>
          </a:xfrm>
          <a:prstGeom prst="rect">
            <a:avLst/>
          </a:prstGeom>
        </p:spPr>
      </p:pic>
      <p:pic>
        <p:nvPicPr>
          <p:cNvPr id="1263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49586" y="2374094"/>
            <a:ext cx="1160890" cy="165101"/>
          </a:xfrm>
          <a:prstGeom prst="rect">
            <a:avLst/>
          </a:prstGeom>
        </p:spPr>
      </p:pic>
      <p:pic>
        <p:nvPicPr>
          <p:cNvPr id="1265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29985" y="2374094"/>
            <a:ext cx="3307026" cy="165101"/>
          </a:xfrm>
          <a:prstGeom prst="rect">
            <a:avLst/>
          </a:prstGeom>
        </p:spPr>
      </p:pic>
      <p:pic>
        <p:nvPicPr>
          <p:cNvPr id="1267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6334" y="5893652"/>
            <a:ext cx="2157760" cy="165101"/>
          </a:xfrm>
          <a:prstGeom prst="rect">
            <a:avLst/>
          </a:prstGeom>
        </p:spPr>
      </p:pic>
      <p:pic>
        <p:nvPicPr>
          <p:cNvPr id="1269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89999" y="5893652"/>
            <a:ext cx="1847526" cy="165101"/>
          </a:xfrm>
          <a:prstGeom prst="rect">
            <a:avLst/>
          </a:prstGeom>
        </p:spPr>
      </p:pic>
      <p:pic>
        <p:nvPicPr>
          <p:cNvPr id="1271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088330" y="5893652"/>
            <a:ext cx="2680701" cy="165101"/>
          </a:xfrm>
          <a:prstGeom prst="rect">
            <a:avLst/>
          </a:prstGeom>
        </p:spPr>
      </p:pic>
      <p:pic>
        <p:nvPicPr>
          <p:cNvPr id="1273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727535" y="5893652"/>
            <a:ext cx="1270947" cy="165101"/>
          </a:xfrm>
          <a:prstGeom prst="rect">
            <a:avLst/>
          </a:prstGeom>
        </p:spPr>
      </p:pic>
      <p:pic>
        <p:nvPicPr>
          <p:cNvPr id="1275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378533" y="5893652"/>
            <a:ext cx="3307026" cy="165101"/>
          </a:xfrm>
          <a:prstGeom prst="rect">
            <a:avLst/>
          </a:prstGeom>
        </p:spPr>
      </p:pic>
      <p:sp>
        <p:nvSpPr>
          <p:cNvPr id="1277" name="Text"/>
          <p:cNvSpPr txBox="1"/>
          <p:nvPr/>
        </p:nvSpPr>
        <p:spPr>
          <a:xfrm>
            <a:off x="3820261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278" name="Text"/>
          <p:cNvSpPr txBox="1"/>
          <p:nvPr/>
        </p:nvSpPr>
        <p:spPr>
          <a:xfrm>
            <a:off x="7465469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279" name="Text"/>
          <p:cNvSpPr txBox="1"/>
          <p:nvPr/>
        </p:nvSpPr>
        <p:spPr>
          <a:xfrm>
            <a:off x="11832990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1280" name="Text"/>
          <p:cNvSpPr txBox="1"/>
          <p:nvPr/>
        </p:nvSpPr>
        <p:spPr>
          <a:xfrm>
            <a:off x="15271022" y="2736576"/>
            <a:ext cx="718019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</a:p>
        </p:txBody>
      </p:sp>
      <p:sp>
        <p:nvSpPr>
          <p:cNvPr id="1281" name="Text"/>
          <p:cNvSpPr txBox="1"/>
          <p:nvPr/>
        </p:nvSpPr>
        <p:spPr>
          <a:xfrm>
            <a:off x="18124487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</a:p>
        </p:txBody>
      </p:sp>
      <p:sp>
        <p:nvSpPr>
          <p:cNvPr id="1282" name="Equation"/>
          <p:cNvSpPr txBox="1"/>
          <p:nvPr/>
        </p:nvSpPr>
        <p:spPr>
          <a:xfrm>
            <a:off x="4441836" y="6647383"/>
            <a:ext cx="44415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83" name="Equation"/>
          <p:cNvSpPr txBox="1"/>
          <p:nvPr/>
        </p:nvSpPr>
        <p:spPr>
          <a:xfrm>
            <a:off x="8587833" y="6647383"/>
            <a:ext cx="48467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84" name="Equation"/>
          <p:cNvSpPr txBox="1"/>
          <p:nvPr/>
        </p:nvSpPr>
        <p:spPr>
          <a:xfrm>
            <a:off x="12206602" y="6647383"/>
            <a:ext cx="46017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85" name="Equation"/>
          <p:cNvSpPr txBox="1"/>
          <p:nvPr/>
        </p:nvSpPr>
        <p:spPr>
          <a:xfrm>
            <a:off x="15140928" y="6647383"/>
            <a:ext cx="478351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86" name="Equation"/>
          <p:cNvSpPr txBox="1"/>
          <p:nvPr/>
        </p:nvSpPr>
        <p:spPr>
          <a:xfrm>
            <a:off x="17809967" y="6647383"/>
            <a:ext cx="46320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287" name="Line"/>
          <p:cNvSpPr/>
          <p:nvPr/>
        </p:nvSpPr>
        <p:spPr>
          <a:xfrm flipV="1">
            <a:off x="14633629" y="1824780"/>
            <a:ext cx="1" cy="7303259"/>
          </a:xfrm>
          <a:prstGeom prst="line">
            <a:avLst/>
          </a:prstGeom>
          <a:ln w="889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88" name="Line"/>
          <p:cNvSpPr/>
          <p:nvPr/>
        </p:nvSpPr>
        <p:spPr>
          <a:xfrm flipV="1">
            <a:off x="13651871" y="1824780"/>
            <a:ext cx="1" cy="7303259"/>
          </a:xfrm>
          <a:prstGeom prst="line">
            <a:avLst/>
          </a:prstGeom>
          <a:ln w="88900" cap="rnd">
            <a:solidFill>
              <a:srgbClr val="531B93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289" name="end( ) end( Equation )" descr="end( ) end( Equation )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551983" y="637634"/>
            <a:ext cx="2156098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290" name="end( ) end( Equation )" descr="end( ) end( Equation )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663608" y="637634"/>
            <a:ext cx="2156098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29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pic>
        <p:nvPicPr>
          <p:cNvPr id="129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9334" y="2374094"/>
            <a:ext cx="3019872" cy="165101"/>
          </a:xfrm>
          <a:prstGeom prst="rect">
            <a:avLst/>
          </a:prstGeom>
        </p:spPr>
      </p:pic>
      <p:pic>
        <p:nvPicPr>
          <p:cNvPr id="129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43" y="2374094"/>
            <a:ext cx="3019871" cy="165101"/>
          </a:xfrm>
          <a:prstGeom prst="rect">
            <a:avLst/>
          </a:prstGeom>
        </p:spPr>
      </p:pic>
      <p:pic>
        <p:nvPicPr>
          <p:cNvPr id="130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7509" y="2374094"/>
            <a:ext cx="5008982" cy="165101"/>
          </a:xfrm>
          <a:prstGeom prst="rect">
            <a:avLst/>
          </a:prstGeom>
        </p:spPr>
      </p:pic>
      <p:pic>
        <p:nvPicPr>
          <p:cNvPr id="130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49586" y="2374094"/>
            <a:ext cx="1160890" cy="165101"/>
          </a:xfrm>
          <a:prstGeom prst="rect">
            <a:avLst/>
          </a:prstGeom>
        </p:spPr>
      </p:pic>
      <p:pic>
        <p:nvPicPr>
          <p:cNvPr id="130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29985" y="2374094"/>
            <a:ext cx="3307026" cy="165101"/>
          </a:xfrm>
          <a:prstGeom prst="rect">
            <a:avLst/>
          </a:prstGeom>
        </p:spPr>
      </p:pic>
      <p:pic>
        <p:nvPicPr>
          <p:cNvPr id="130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6334" y="5893652"/>
            <a:ext cx="2157760" cy="165101"/>
          </a:xfrm>
          <a:prstGeom prst="rect">
            <a:avLst/>
          </a:prstGeom>
        </p:spPr>
      </p:pic>
      <p:pic>
        <p:nvPicPr>
          <p:cNvPr id="1308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89999" y="5893652"/>
            <a:ext cx="1847526" cy="165101"/>
          </a:xfrm>
          <a:prstGeom prst="rect">
            <a:avLst/>
          </a:prstGeom>
        </p:spPr>
      </p:pic>
      <p:pic>
        <p:nvPicPr>
          <p:cNvPr id="131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088330" y="5893652"/>
            <a:ext cx="2680701" cy="165101"/>
          </a:xfrm>
          <a:prstGeom prst="rect">
            <a:avLst/>
          </a:prstGeom>
        </p:spPr>
      </p:pic>
      <p:pic>
        <p:nvPicPr>
          <p:cNvPr id="131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727535" y="5893652"/>
            <a:ext cx="1270947" cy="165101"/>
          </a:xfrm>
          <a:prstGeom prst="rect">
            <a:avLst/>
          </a:prstGeom>
        </p:spPr>
      </p:pic>
      <p:pic>
        <p:nvPicPr>
          <p:cNvPr id="131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378533" y="5893652"/>
            <a:ext cx="3307026" cy="165101"/>
          </a:xfrm>
          <a:prstGeom prst="rect">
            <a:avLst/>
          </a:prstGeom>
        </p:spPr>
      </p:pic>
      <p:sp>
        <p:nvSpPr>
          <p:cNvPr id="1316" name="Text"/>
          <p:cNvSpPr txBox="1"/>
          <p:nvPr/>
        </p:nvSpPr>
        <p:spPr>
          <a:xfrm>
            <a:off x="3820261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317" name="Text"/>
          <p:cNvSpPr txBox="1"/>
          <p:nvPr/>
        </p:nvSpPr>
        <p:spPr>
          <a:xfrm>
            <a:off x="7465469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318" name="Text"/>
          <p:cNvSpPr txBox="1"/>
          <p:nvPr/>
        </p:nvSpPr>
        <p:spPr>
          <a:xfrm>
            <a:off x="11832990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1319" name="Text"/>
          <p:cNvSpPr txBox="1"/>
          <p:nvPr/>
        </p:nvSpPr>
        <p:spPr>
          <a:xfrm>
            <a:off x="15271022" y="2736576"/>
            <a:ext cx="718019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</a:p>
        </p:txBody>
      </p:sp>
      <p:sp>
        <p:nvSpPr>
          <p:cNvPr id="1320" name="Text"/>
          <p:cNvSpPr txBox="1"/>
          <p:nvPr/>
        </p:nvSpPr>
        <p:spPr>
          <a:xfrm>
            <a:off x="18124487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</a:p>
        </p:txBody>
      </p:sp>
      <p:sp>
        <p:nvSpPr>
          <p:cNvPr id="1321" name="Equation"/>
          <p:cNvSpPr txBox="1"/>
          <p:nvPr/>
        </p:nvSpPr>
        <p:spPr>
          <a:xfrm>
            <a:off x="4441836" y="6647383"/>
            <a:ext cx="44415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22" name="Equation"/>
          <p:cNvSpPr txBox="1"/>
          <p:nvPr/>
        </p:nvSpPr>
        <p:spPr>
          <a:xfrm>
            <a:off x="8587833" y="6647383"/>
            <a:ext cx="48467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23" name="Equation"/>
          <p:cNvSpPr txBox="1"/>
          <p:nvPr/>
        </p:nvSpPr>
        <p:spPr>
          <a:xfrm>
            <a:off x="12206602" y="6647383"/>
            <a:ext cx="46017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24" name="Equation"/>
          <p:cNvSpPr txBox="1"/>
          <p:nvPr/>
        </p:nvSpPr>
        <p:spPr>
          <a:xfrm>
            <a:off x="15140928" y="6647383"/>
            <a:ext cx="478351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25" name="Equation"/>
          <p:cNvSpPr txBox="1"/>
          <p:nvPr/>
        </p:nvSpPr>
        <p:spPr>
          <a:xfrm>
            <a:off x="17809967" y="6647383"/>
            <a:ext cx="46320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26" name="Line"/>
          <p:cNvSpPr/>
          <p:nvPr/>
        </p:nvSpPr>
        <p:spPr>
          <a:xfrm flipV="1">
            <a:off x="16141785" y="1824780"/>
            <a:ext cx="1" cy="7303259"/>
          </a:xfrm>
          <a:prstGeom prst="line">
            <a:avLst/>
          </a:prstGeom>
          <a:ln w="889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27" name="Line"/>
          <p:cNvSpPr/>
          <p:nvPr/>
        </p:nvSpPr>
        <p:spPr>
          <a:xfrm flipV="1">
            <a:off x="15928131" y="1824780"/>
            <a:ext cx="1" cy="7303259"/>
          </a:xfrm>
          <a:prstGeom prst="line">
            <a:avLst/>
          </a:prstGeom>
          <a:ln w="88900" cap="rnd">
            <a:solidFill>
              <a:srgbClr val="531B93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328" name="end( ) end( Equation )" descr="end( ) end( Equation )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025183" y="637634"/>
            <a:ext cx="2156098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329" name="end( ) end( Equation )" descr="end( ) end( Equation )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766729" y="637634"/>
            <a:ext cx="2156097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333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pic>
        <p:nvPicPr>
          <p:cNvPr id="133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9334" y="2374094"/>
            <a:ext cx="3019872" cy="165101"/>
          </a:xfrm>
          <a:prstGeom prst="rect">
            <a:avLst/>
          </a:prstGeom>
        </p:spPr>
      </p:pic>
      <p:pic>
        <p:nvPicPr>
          <p:cNvPr id="133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43" y="2374094"/>
            <a:ext cx="3019871" cy="165101"/>
          </a:xfrm>
          <a:prstGeom prst="rect">
            <a:avLst/>
          </a:prstGeom>
        </p:spPr>
      </p:pic>
      <p:pic>
        <p:nvPicPr>
          <p:cNvPr id="133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7509" y="2374094"/>
            <a:ext cx="5008982" cy="165101"/>
          </a:xfrm>
          <a:prstGeom prst="rect">
            <a:avLst/>
          </a:prstGeom>
        </p:spPr>
      </p:pic>
      <p:pic>
        <p:nvPicPr>
          <p:cNvPr id="134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49586" y="2374094"/>
            <a:ext cx="1160890" cy="165101"/>
          </a:xfrm>
          <a:prstGeom prst="rect">
            <a:avLst/>
          </a:prstGeom>
        </p:spPr>
      </p:pic>
      <p:pic>
        <p:nvPicPr>
          <p:cNvPr id="1343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29985" y="2374094"/>
            <a:ext cx="3307026" cy="165101"/>
          </a:xfrm>
          <a:prstGeom prst="rect">
            <a:avLst/>
          </a:prstGeom>
        </p:spPr>
      </p:pic>
      <p:pic>
        <p:nvPicPr>
          <p:cNvPr id="1345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6334" y="5893652"/>
            <a:ext cx="2157760" cy="165101"/>
          </a:xfrm>
          <a:prstGeom prst="rect">
            <a:avLst/>
          </a:prstGeom>
        </p:spPr>
      </p:pic>
      <p:pic>
        <p:nvPicPr>
          <p:cNvPr id="134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89999" y="5893652"/>
            <a:ext cx="1847526" cy="165101"/>
          </a:xfrm>
          <a:prstGeom prst="rect">
            <a:avLst/>
          </a:prstGeom>
        </p:spPr>
      </p:pic>
      <p:pic>
        <p:nvPicPr>
          <p:cNvPr id="134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088330" y="5893652"/>
            <a:ext cx="2680701" cy="165101"/>
          </a:xfrm>
          <a:prstGeom prst="rect">
            <a:avLst/>
          </a:prstGeom>
        </p:spPr>
      </p:pic>
      <p:pic>
        <p:nvPicPr>
          <p:cNvPr id="1351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727535" y="5893652"/>
            <a:ext cx="1270947" cy="165101"/>
          </a:xfrm>
          <a:prstGeom prst="rect">
            <a:avLst/>
          </a:prstGeom>
        </p:spPr>
      </p:pic>
      <p:pic>
        <p:nvPicPr>
          <p:cNvPr id="1353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378533" y="5893652"/>
            <a:ext cx="3307026" cy="165101"/>
          </a:xfrm>
          <a:prstGeom prst="rect">
            <a:avLst/>
          </a:prstGeom>
        </p:spPr>
      </p:pic>
      <p:sp>
        <p:nvSpPr>
          <p:cNvPr id="1355" name="Text"/>
          <p:cNvSpPr txBox="1"/>
          <p:nvPr/>
        </p:nvSpPr>
        <p:spPr>
          <a:xfrm>
            <a:off x="3820261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356" name="Text"/>
          <p:cNvSpPr txBox="1"/>
          <p:nvPr/>
        </p:nvSpPr>
        <p:spPr>
          <a:xfrm>
            <a:off x="7465469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357" name="Text"/>
          <p:cNvSpPr txBox="1"/>
          <p:nvPr/>
        </p:nvSpPr>
        <p:spPr>
          <a:xfrm>
            <a:off x="11832990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1358" name="Text"/>
          <p:cNvSpPr txBox="1"/>
          <p:nvPr/>
        </p:nvSpPr>
        <p:spPr>
          <a:xfrm>
            <a:off x="15271022" y="2736576"/>
            <a:ext cx="718019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</a:p>
        </p:txBody>
      </p:sp>
      <p:sp>
        <p:nvSpPr>
          <p:cNvPr id="1359" name="Text"/>
          <p:cNvSpPr txBox="1"/>
          <p:nvPr/>
        </p:nvSpPr>
        <p:spPr>
          <a:xfrm>
            <a:off x="18124487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</a:p>
        </p:txBody>
      </p:sp>
      <p:sp>
        <p:nvSpPr>
          <p:cNvPr id="1360" name="Equation"/>
          <p:cNvSpPr txBox="1"/>
          <p:nvPr/>
        </p:nvSpPr>
        <p:spPr>
          <a:xfrm>
            <a:off x="4441836" y="6647383"/>
            <a:ext cx="44415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61" name="Equation"/>
          <p:cNvSpPr txBox="1"/>
          <p:nvPr/>
        </p:nvSpPr>
        <p:spPr>
          <a:xfrm>
            <a:off x="8587833" y="6647383"/>
            <a:ext cx="48467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62" name="Equation"/>
          <p:cNvSpPr txBox="1"/>
          <p:nvPr/>
        </p:nvSpPr>
        <p:spPr>
          <a:xfrm>
            <a:off x="12206602" y="6647383"/>
            <a:ext cx="46017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63" name="Equation"/>
          <p:cNvSpPr txBox="1"/>
          <p:nvPr/>
        </p:nvSpPr>
        <p:spPr>
          <a:xfrm>
            <a:off x="15140928" y="6647383"/>
            <a:ext cx="478351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64" name="Equation"/>
          <p:cNvSpPr txBox="1"/>
          <p:nvPr/>
        </p:nvSpPr>
        <p:spPr>
          <a:xfrm>
            <a:off x="17809967" y="6647383"/>
            <a:ext cx="46320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365" name="Line"/>
          <p:cNvSpPr/>
          <p:nvPr/>
        </p:nvSpPr>
        <p:spPr>
          <a:xfrm flipV="1">
            <a:off x="20050243" y="1824780"/>
            <a:ext cx="1" cy="7303259"/>
          </a:xfrm>
          <a:prstGeom prst="line">
            <a:avLst/>
          </a:prstGeom>
          <a:ln w="889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66" name="Line"/>
          <p:cNvSpPr/>
          <p:nvPr/>
        </p:nvSpPr>
        <p:spPr>
          <a:xfrm flipV="1">
            <a:off x="19542302" y="1824780"/>
            <a:ext cx="1" cy="7303259"/>
          </a:xfrm>
          <a:prstGeom prst="line">
            <a:avLst/>
          </a:prstGeom>
          <a:ln w="88900" cap="rnd">
            <a:solidFill>
              <a:srgbClr val="531B93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367" name="end( ) end( Equation )" descr="end( ) end( Equation )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879300" y="637634"/>
            <a:ext cx="2156097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368" name="end( ) end( Equation )" descr="end( ) end( Equation )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545862" y="637634"/>
            <a:ext cx="2156098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369" name="Observation: For all  end( )   end( ) Observation: For all  Equation end( Equation )  Equation  end( Equation )" descr="Observation: For all  end( )   end( ) Observation: For all  Equation end( Equation )  Equation  end( Equation )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60601" y="9975769"/>
            <a:ext cx="22936159" cy="152267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1373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pic>
        <p:nvPicPr>
          <p:cNvPr id="137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9334" y="2374094"/>
            <a:ext cx="3019872" cy="165101"/>
          </a:xfrm>
          <a:prstGeom prst="rect">
            <a:avLst/>
          </a:prstGeom>
        </p:spPr>
      </p:pic>
      <p:pic>
        <p:nvPicPr>
          <p:cNvPr id="137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4543" y="2374094"/>
            <a:ext cx="3019871" cy="165101"/>
          </a:xfrm>
          <a:prstGeom prst="rect">
            <a:avLst/>
          </a:prstGeom>
        </p:spPr>
      </p:pic>
      <p:pic>
        <p:nvPicPr>
          <p:cNvPr id="137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7509" y="2374094"/>
            <a:ext cx="5008982" cy="165101"/>
          </a:xfrm>
          <a:prstGeom prst="rect">
            <a:avLst/>
          </a:prstGeom>
        </p:spPr>
      </p:pic>
      <p:pic>
        <p:nvPicPr>
          <p:cNvPr id="138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49586" y="2374094"/>
            <a:ext cx="1160890" cy="165101"/>
          </a:xfrm>
          <a:prstGeom prst="rect">
            <a:avLst/>
          </a:prstGeom>
        </p:spPr>
      </p:pic>
      <p:pic>
        <p:nvPicPr>
          <p:cNvPr id="1383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29985" y="2374094"/>
            <a:ext cx="3307026" cy="165101"/>
          </a:xfrm>
          <a:prstGeom prst="rect">
            <a:avLst/>
          </a:prstGeom>
        </p:spPr>
      </p:pic>
      <p:pic>
        <p:nvPicPr>
          <p:cNvPr id="1385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6334" y="5893652"/>
            <a:ext cx="2157760" cy="165101"/>
          </a:xfrm>
          <a:prstGeom prst="rect">
            <a:avLst/>
          </a:prstGeom>
        </p:spPr>
      </p:pic>
      <p:pic>
        <p:nvPicPr>
          <p:cNvPr id="138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89999" y="5893652"/>
            <a:ext cx="1847526" cy="165101"/>
          </a:xfrm>
          <a:prstGeom prst="rect">
            <a:avLst/>
          </a:prstGeom>
        </p:spPr>
      </p:pic>
      <p:pic>
        <p:nvPicPr>
          <p:cNvPr id="138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088330" y="5893652"/>
            <a:ext cx="2680701" cy="165101"/>
          </a:xfrm>
          <a:prstGeom prst="rect">
            <a:avLst/>
          </a:prstGeom>
        </p:spPr>
      </p:pic>
      <p:pic>
        <p:nvPicPr>
          <p:cNvPr id="1391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727535" y="5893652"/>
            <a:ext cx="1270947" cy="165101"/>
          </a:xfrm>
          <a:prstGeom prst="rect">
            <a:avLst/>
          </a:prstGeom>
        </p:spPr>
      </p:pic>
      <p:pic>
        <p:nvPicPr>
          <p:cNvPr id="1393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378533" y="5893652"/>
            <a:ext cx="3307026" cy="165101"/>
          </a:xfrm>
          <a:prstGeom prst="rect">
            <a:avLst/>
          </a:prstGeom>
        </p:spPr>
      </p:pic>
      <p:sp>
        <p:nvSpPr>
          <p:cNvPr id="1395" name="Text"/>
          <p:cNvSpPr txBox="1"/>
          <p:nvPr/>
        </p:nvSpPr>
        <p:spPr>
          <a:xfrm>
            <a:off x="3820261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396" name="Text"/>
          <p:cNvSpPr txBox="1"/>
          <p:nvPr/>
        </p:nvSpPr>
        <p:spPr>
          <a:xfrm>
            <a:off x="7465469" y="2736576"/>
            <a:ext cx="718018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397" name="Text"/>
          <p:cNvSpPr txBox="1"/>
          <p:nvPr/>
        </p:nvSpPr>
        <p:spPr>
          <a:xfrm>
            <a:off x="11832990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1398" name="Text"/>
          <p:cNvSpPr txBox="1"/>
          <p:nvPr/>
        </p:nvSpPr>
        <p:spPr>
          <a:xfrm>
            <a:off x="15271022" y="2736576"/>
            <a:ext cx="718019" cy="99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</a:p>
        </p:txBody>
      </p:sp>
      <p:sp>
        <p:nvSpPr>
          <p:cNvPr id="1399" name="Text"/>
          <p:cNvSpPr txBox="1"/>
          <p:nvPr/>
        </p:nvSpPr>
        <p:spPr>
          <a:xfrm>
            <a:off x="18124487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</a:p>
        </p:txBody>
      </p:sp>
      <p:sp>
        <p:nvSpPr>
          <p:cNvPr id="1400" name="Equation"/>
          <p:cNvSpPr txBox="1"/>
          <p:nvPr/>
        </p:nvSpPr>
        <p:spPr>
          <a:xfrm>
            <a:off x="4441836" y="6647383"/>
            <a:ext cx="44415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401" name="Equation"/>
          <p:cNvSpPr txBox="1"/>
          <p:nvPr/>
        </p:nvSpPr>
        <p:spPr>
          <a:xfrm>
            <a:off x="8587833" y="6647383"/>
            <a:ext cx="484678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402" name="Equation"/>
          <p:cNvSpPr txBox="1"/>
          <p:nvPr/>
        </p:nvSpPr>
        <p:spPr>
          <a:xfrm>
            <a:off x="12206602" y="6647383"/>
            <a:ext cx="46017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403" name="Equation"/>
          <p:cNvSpPr txBox="1"/>
          <p:nvPr/>
        </p:nvSpPr>
        <p:spPr>
          <a:xfrm>
            <a:off x="15140928" y="6647383"/>
            <a:ext cx="478351" cy="4212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  <a:endParaRPr sz="4800"/>
          </a:p>
        </p:txBody>
      </p:sp>
      <p:sp>
        <p:nvSpPr>
          <p:cNvPr id="1404" name="Equation"/>
          <p:cNvSpPr txBox="1"/>
          <p:nvPr/>
        </p:nvSpPr>
        <p:spPr>
          <a:xfrm>
            <a:off x="17809967" y="6647383"/>
            <a:ext cx="463202" cy="4272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  <a:endParaRPr sz="4800"/>
          </a:p>
        </p:txBody>
      </p:sp>
      <p:pic>
        <p:nvPicPr>
          <p:cNvPr id="1405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0226438" y="2359821"/>
            <a:ext cx="1847526" cy="165101"/>
          </a:xfrm>
          <a:prstGeom prst="rect">
            <a:avLst/>
          </a:prstGeom>
        </p:spPr>
      </p:pic>
      <p:sp>
        <p:nvSpPr>
          <p:cNvPr id="1407" name="Text"/>
          <p:cNvSpPr txBox="1"/>
          <p:nvPr/>
        </p:nvSpPr>
        <p:spPr>
          <a:xfrm>
            <a:off x="20791191" y="2732916"/>
            <a:ext cx="718019" cy="100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</m:oMath>
              </m:oMathPara>
            </a14:m>
          </a:p>
        </p:txBody>
      </p:sp>
      <p:sp>
        <p:nvSpPr>
          <p:cNvPr id="1408" name="Can there be an interval  ?"/>
          <p:cNvSpPr/>
          <p:nvPr/>
        </p:nvSpPr>
        <p:spPr>
          <a:xfrm>
            <a:off x="989809" y="9191261"/>
            <a:ext cx="22877744" cy="1426314"/>
          </a:xfrm>
          <a:prstGeom prst="roundRect">
            <a:avLst>
              <a:gd name="adj" fmla="val 13356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Can there be an interval </a:t>
            </a:r>
            <a14:m>
              <m:oMath>
                <m:sSub>
                  <m:e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</m:e>
                  <m:sub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6</m:t>
                    </m:r>
                  </m:sub>
                </m:sSub>
              </m:oMath>
            </a14:m>
            <a:r>
              <a:t>?</a:t>
            </a:r>
          </a:p>
        </p:txBody>
      </p:sp>
      <p:pic>
        <p:nvPicPr>
          <p:cNvPr id="1409" name="No, because then our algorithm would choose   in our answer. No, because then our algorithm would choose  Equation  in our answer." descr="No, because then our algorithm would choose   in our answer. No, because then our algorithm would choose  Equation  in our answer.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60601" y="11170165"/>
            <a:ext cx="22936159" cy="152267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9" grpId="2"/>
      <p:bldP build="whole" bldLvl="1" animBg="1" rev="0" advAuto="0" spid="140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Lemma: Let our answer, Ans =   and OPT =   sorted according to the start times. Then for all  , end( )   end( ). Lemma: Let our answer, Ans =  Equation  and OPT =  Equation  sorted according to the start times. Then for all  Equation , end( Equation )  E" descr="Lemma: Let our answer, Ans =   and OPT =   sorted according to the start times. Then for all  , end( )   end( ). Lemma: Let our answer, Ans =  Equation  and OPT =  Equation  sorted according to the start times. Then for all  Equation , end( Equation )  Equation  end( Equation ).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03" y="415001"/>
            <a:ext cx="22936158" cy="2261610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412" name="Proof: By induction on  . The base Case is  .… Proof: By induction on  Equation . The base Case is  Equation .If end( Equation ) &lt; end( Equation ), the our algorithm will also choose  Equation  as its first interval.Thus, end( Equation )  Equation  end( " descr="Proof: By induction on  . The base Case is  .… Proof: By induction on  Equation . The base Case is  Equation .If end( Equation ) &lt; end( Equation ), the our algorithm will also choose  Equation  as its first interval.Thus, end( Equation )  Equation  end( Equation )Using induction hypothesis, let us assume that end( Equation )  Equation  end( Equation ), end( Equation )  Equation  end( Equation ), Equation ,end( Equation )  Equation  end( Equation ). We will now prove that end( Equation )  Equation  end( Equation )For contradiction, let us assume end( Equation ) &lt; end( Equation ).But  Equation  starts after the interval  Equation . Or, start( Equation )  Equation  end( Equation ).This is because:start( Equation )  Equation  end( Equation ) and by induction hypotheses, end( Equation )  Equation  end( Equation ).But then we should have chosen the interval  Equation , not  Equation , a contradiction.Thus, end( Equation )  Equation  end( Equation )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103" y="2681273"/>
            <a:ext cx="22936158" cy="10514394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Lemma: Let our answer, Ans =   and OPT =   sorted according to the start times. Then  . Lemma: Let our answer, Ans =  Equation  and OPT =  Equation  sorted according to the start times. Then  Equation ." descr="Lemma: Let our answer, Ans =   and OPT =   sorted according to the start times. Then  . Lemma: Let our answer, Ans =  Equation  and OPT =  Equation  sorted according to the start times. Then  Equation .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03" y="415001"/>
            <a:ext cx="22936158" cy="2261610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sp>
        <p:nvSpPr>
          <p:cNvPr id="1415" name="Prove yourself.…"/>
          <p:cNvSpPr/>
          <p:nvPr/>
        </p:nvSpPr>
        <p:spPr>
          <a:xfrm>
            <a:off x="753128" y="3439445"/>
            <a:ext cx="22877744" cy="6368887"/>
          </a:xfrm>
          <a:prstGeom prst="roundRect">
            <a:avLst>
              <a:gd name="adj" fmla="val 299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Prove yourself. </a:t>
            </a:r>
          </a:p>
          <a:p>
            <a:pPr marL="762000" indent="-762000" algn="ctr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It is same as the second case in the previous proof.</a:t>
            </a:r>
          </a:p>
          <a:p>
            <a:pPr marL="762000" indent="-762000" algn="ctr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Try to prove that is </a:t>
            </a:r>
            <a14:m>
              <m:oMath>
                <m:sSub>
                  <m:e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</m:e>
                  <m:sub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exists then, we would also have added </a:t>
            </a:r>
            <a14:m>
              <m:oMath>
                <m:sSub>
                  <m:e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</m:e>
                  <m:sub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7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in our answer.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Woman"/>
          <p:cNvSpPr/>
          <p:nvPr/>
        </p:nvSpPr>
        <p:spPr>
          <a:xfrm>
            <a:off x="1966577" y="3567165"/>
            <a:ext cx="1715541" cy="4294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fill="norm" stroke="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Server"/>
          <p:cNvSpPr/>
          <p:nvPr/>
        </p:nvSpPr>
        <p:spPr>
          <a:xfrm>
            <a:off x="1545509" y="8129473"/>
            <a:ext cx="2871961" cy="1435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205" name="Worker"/>
          <p:cNvSpPr/>
          <p:nvPr/>
        </p:nvSpPr>
        <p:spPr>
          <a:xfrm>
            <a:off x="5970116" y="1076813"/>
            <a:ext cx="1140968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6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1808" y="3962511"/>
            <a:ext cx="3993169" cy="165101"/>
          </a:xfrm>
          <a:prstGeom prst="rect">
            <a:avLst/>
          </a:prstGeom>
        </p:spPr>
      </p:pic>
      <p:pic>
        <p:nvPicPr>
          <p:cNvPr id="208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8710" y="3984803"/>
            <a:ext cx="1873412" cy="165101"/>
          </a:xfrm>
          <a:prstGeom prst="rect">
            <a:avLst/>
          </a:prstGeom>
        </p:spPr>
      </p:pic>
      <p:pic>
        <p:nvPicPr>
          <p:cNvPr id="21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9487" y="4005744"/>
            <a:ext cx="3282267" cy="165101"/>
          </a:xfrm>
          <a:prstGeom prst="rect">
            <a:avLst/>
          </a:prstGeom>
        </p:spPr>
      </p:pic>
      <p:sp>
        <p:nvSpPr>
          <p:cNvPr id="212" name="Woman Walking"/>
          <p:cNvSpPr/>
          <p:nvPr/>
        </p:nvSpPr>
        <p:spPr>
          <a:xfrm>
            <a:off x="11216745" y="1076813"/>
            <a:ext cx="1180298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Female"/>
          <p:cNvSpPr/>
          <p:nvPr/>
        </p:nvSpPr>
        <p:spPr>
          <a:xfrm>
            <a:off x="14528375" y="1037159"/>
            <a:ext cx="1154081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fill="norm" stroke="1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544631">
            <a:off x="16766474" y="3962511"/>
            <a:ext cx="5701393" cy="165101"/>
          </a:xfrm>
          <a:prstGeom prst="rect">
            <a:avLst/>
          </a:prstGeom>
        </p:spPr>
      </p:pic>
      <p:sp>
        <p:nvSpPr>
          <p:cNvPr id="216" name="Female"/>
          <p:cNvSpPr/>
          <p:nvPr/>
        </p:nvSpPr>
        <p:spPr>
          <a:xfrm>
            <a:off x="17126497" y="1059451"/>
            <a:ext cx="1154081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fill="norm" stroke="1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7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3659" y="7609069"/>
            <a:ext cx="1873412" cy="165101"/>
          </a:xfrm>
          <a:prstGeom prst="rect">
            <a:avLst/>
          </a:prstGeom>
        </p:spPr>
      </p:pic>
      <p:sp>
        <p:nvSpPr>
          <p:cNvPr id="219" name="Woman Walking"/>
          <p:cNvSpPr/>
          <p:nvPr/>
        </p:nvSpPr>
        <p:spPr>
          <a:xfrm>
            <a:off x="6610917" y="4680138"/>
            <a:ext cx="1180298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rgbClr val="531B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4219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Worker"/>
          <p:cNvSpPr/>
          <p:nvPr/>
        </p:nvSpPr>
        <p:spPr>
          <a:xfrm>
            <a:off x="9992276" y="4722021"/>
            <a:ext cx="1140967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00FD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FD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13968" y="7607720"/>
            <a:ext cx="1544550" cy="165101"/>
          </a:xfrm>
          <a:prstGeom prst="rect">
            <a:avLst/>
          </a:prstGeom>
        </p:spPr>
      </p:pic>
      <p:pic>
        <p:nvPicPr>
          <p:cNvPr id="223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560643">
            <a:off x="12368832" y="7609069"/>
            <a:ext cx="7482182" cy="165101"/>
          </a:xfrm>
          <a:prstGeom prst="rect">
            <a:avLst/>
          </a:prstGeom>
        </p:spPr>
      </p:pic>
      <p:sp>
        <p:nvSpPr>
          <p:cNvPr id="225" name="Female"/>
          <p:cNvSpPr/>
          <p:nvPr/>
        </p:nvSpPr>
        <p:spPr>
          <a:xfrm>
            <a:off x="12728737" y="4703310"/>
            <a:ext cx="1154080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fill="norm" stroke="1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36822" y="11421812"/>
            <a:ext cx="4103142" cy="165101"/>
          </a:xfrm>
          <a:prstGeom prst="rect">
            <a:avLst/>
          </a:prstGeom>
        </p:spPr>
      </p:pic>
      <p:sp>
        <p:nvSpPr>
          <p:cNvPr id="228" name="Woman Walking"/>
          <p:cNvSpPr/>
          <p:nvPr/>
        </p:nvSpPr>
        <p:spPr>
          <a:xfrm>
            <a:off x="6564080" y="8492880"/>
            <a:ext cx="1180299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chemeClr val="accent4">
              <a:hueOff val="-858837"/>
              <a:lumOff val="-979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942193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Worker"/>
          <p:cNvSpPr/>
          <p:nvPr/>
        </p:nvSpPr>
        <p:spPr>
          <a:xfrm>
            <a:off x="10873178" y="8534763"/>
            <a:ext cx="1140967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FF85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FD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30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94870" y="11420462"/>
            <a:ext cx="4644514" cy="165101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794290" y="11505579"/>
            <a:ext cx="2884660" cy="165101"/>
          </a:xfrm>
          <a:prstGeom prst="rect">
            <a:avLst/>
          </a:prstGeom>
        </p:spPr>
      </p:pic>
      <p:sp>
        <p:nvSpPr>
          <p:cNvPr id="234" name="Female"/>
          <p:cNvSpPr/>
          <p:nvPr/>
        </p:nvSpPr>
        <p:spPr>
          <a:xfrm>
            <a:off x="16153955" y="8557935"/>
            <a:ext cx="1154080" cy="2552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fill="norm" stroke="1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00F9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Implementation"/>
          <p:cNvSpPr/>
          <p:nvPr/>
        </p:nvSpPr>
        <p:spPr>
          <a:xfrm>
            <a:off x="753128" y="3439445"/>
            <a:ext cx="22877744" cy="6368887"/>
          </a:xfrm>
          <a:prstGeom prst="roundRect">
            <a:avLst>
              <a:gd name="adj" fmla="val 2991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21" y="764000"/>
            <a:ext cx="22936158" cy="10520150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42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42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42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42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43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432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78" y="7392469"/>
            <a:ext cx="1343966" cy="165101"/>
          </a:xfrm>
          <a:prstGeom prst="rect">
            <a:avLst/>
          </a:prstGeom>
        </p:spPr>
      </p:pic>
      <p:pic>
        <p:nvPicPr>
          <p:cNvPr id="1434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43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438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44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44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858762" y="4640365"/>
            <a:ext cx="8462257" cy="352235"/>
          </a:xfrm>
          <a:prstGeom prst="rect">
            <a:avLst/>
          </a:prstGeom>
        </p:spPr>
      </p:pic>
      <p:pic>
        <p:nvPicPr>
          <p:cNvPr id="144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446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47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48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49" name="Line"/>
          <p:cNvSpPr/>
          <p:nvPr/>
        </p:nvSpPr>
        <p:spPr>
          <a:xfrm flipV="1">
            <a:off x="146372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0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1" name="Line"/>
          <p:cNvSpPr/>
          <p:nvPr/>
        </p:nvSpPr>
        <p:spPr>
          <a:xfrm flipV="1">
            <a:off x="168708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2" name="Line"/>
          <p:cNvSpPr/>
          <p:nvPr/>
        </p:nvSpPr>
        <p:spPr>
          <a:xfrm flipV="1">
            <a:off x="1802698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3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4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5" name="Line"/>
          <p:cNvSpPr/>
          <p:nvPr/>
        </p:nvSpPr>
        <p:spPr>
          <a:xfrm flipV="1">
            <a:off x="2144370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6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457" name="numberOfIntervals= 0 numberOfIntervals= 0" descr="numberOfIntervals= 0 numberOfIntervals= 0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58" name="currentEnd= currentEnd=  Equation Rounded rectangle" descr="currentEnd= currentEnd=  Equation Rounded rectangl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59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304983" y="1767815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460" name="Arrow"/>
          <p:cNvSpPr/>
          <p:nvPr/>
        </p:nvSpPr>
        <p:spPr>
          <a:xfrm flipH="1">
            <a:off x="5930846" y="3574925"/>
            <a:ext cx="1775177" cy="557489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463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46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467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469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471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473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475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47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47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481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483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485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487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88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89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0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1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2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3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4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5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6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97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498" name="numberOfIntervals= 0 numberOfIntervals= 0" descr="numberOfIntervals= 0 numberOfIntervals= 0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99" name="currentEnd= currentEnd=  Equation Rounded rectangle" descr="currentEnd= currentEnd=  Equation Rounded rectangl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00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304983" y="1767815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01" name="Arrow"/>
          <p:cNvSpPr/>
          <p:nvPr/>
        </p:nvSpPr>
        <p:spPr>
          <a:xfrm flipH="1">
            <a:off x="6072119" y="4140016"/>
            <a:ext cx="1775177" cy="557488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50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50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508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51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51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51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516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518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52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52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524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526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528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29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0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1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2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3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4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5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6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7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8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539" name="numberOfIntervals= 1 numberOfIntervals= 1" descr="numberOfIntervals= 1 numberOfIntervals= 1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40" name="currentEnd= currentEnd=  Equation Rounded rectangle" descr="currentEnd= currentEnd=  Equation Rounded rectangl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41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304983" y="1767815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42" name="Arrow"/>
          <p:cNvSpPr/>
          <p:nvPr/>
        </p:nvSpPr>
        <p:spPr>
          <a:xfrm flipH="1">
            <a:off x="6354665" y="4577651"/>
            <a:ext cx="1775177" cy="557489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545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54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54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55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553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555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557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559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561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563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565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567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569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0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1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2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3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4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5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6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7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8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9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580" name="numberOfIntervals= 1 numberOfIntervals= 1" descr="numberOfIntervals= 1 numberOfIntervals= 1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81" name="currentEnd= 2 currentEnd= 2" descr="currentEnd= 2 currentEnd= 2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82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304983" y="1767815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83" name="Arrow"/>
          <p:cNvSpPr/>
          <p:nvPr/>
        </p:nvSpPr>
        <p:spPr>
          <a:xfrm flipH="1">
            <a:off x="5749210" y="5203287"/>
            <a:ext cx="1775177" cy="557489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58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58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59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59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59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59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59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600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602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60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606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608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610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1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2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3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4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5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6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7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8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9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0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621" name="numberOfIntervals= 1 numberOfIntervals= 1" descr="numberOfIntervals= 1 numberOfIntervals= 1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622" name="currentEnd= 2 currentEnd= 2" descr="currentEnd= 2 currentEnd= 2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623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304983" y="1767815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24" name="Arrow"/>
          <p:cNvSpPr/>
          <p:nvPr/>
        </p:nvSpPr>
        <p:spPr>
          <a:xfrm flipH="1">
            <a:off x="5749210" y="5203287"/>
            <a:ext cx="1775177" cy="557489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627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629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631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633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635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637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639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641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643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64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647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649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651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2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3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4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5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6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7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8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9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0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1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662" name="numberOfIntervals= 1 numberOfIntervals= 1" descr="numberOfIntervals= 1 numberOfIntervals= 1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663" name="currentEnd= 2 currentEnd= 2" descr="currentEnd= 2 currentEnd= 2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664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219667" y="2916470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65" name="Arrow"/>
          <p:cNvSpPr/>
          <p:nvPr/>
        </p:nvSpPr>
        <p:spPr>
          <a:xfrm flipH="1">
            <a:off x="5486847" y="3689651"/>
            <a:ext cx="1775177" cy="557489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7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668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67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67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674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676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678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68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682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684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68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688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690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692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3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4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5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6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7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8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9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00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01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02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03" name="numberOfIntervals= 1 numberOfIntervals= 1" descr="numberOfIntervals= 1 numberOfIntervals= 1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704" name="currentEnd= 2 currentEnd= 2" descr="currentEnd= 2 currentEnd= 2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705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219667" y="2916470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06" name="Arrow"/>
          <p:cNvSpPr/>
          <p:nvPr/>
        </p:nvSpPr>
        <p:spPr>
          <a:xfrm flipH="1">
            <a:off x="5749210" y="4234560"/>
            <a:ext cx="1775177" cy="557489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70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711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713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715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717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719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72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723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725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727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729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731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733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4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5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6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7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8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9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0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1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2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3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44" name="numberOfIntervals= 2 numberOfIntervals= 2" descr="numberOfIntervals= 2 numberOfIntervals= 2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745" name="currentEnd= 2 currentEnd= 2" descr="currentEnd= 2 currentEnd= 2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746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219667" y="2916470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47" name="Arrow"/>
          <p:cNvSpPr/>
          <p:nvPr/>
        </p:nvSpPr>
        <p:spPr>
          <a:xfrm flipH="1">
            <a:off x="6303915" y="4686398"/>
            <a:ext cx="1775177" cy="557488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1644" y="2685066"/>
            <a:ext cx="3993169" cy="165101"/>
          </a:xfrm>
          <a:prstGeom prst="rect">
            <a:avLst/>
          </a:prstGeom>
        </p:spPr>
      </p:pic>
      <p:pic>
        <p:nvPicPr>
          <p:cNvPr id="238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8545" y="2707358"/>
            <a:ext cx="1873413" cy="165101"/>
          </a:xfrm>
          <a:prstGeom prst="rect">
            <a:avLst/>
          </a:prstGeom>
        </p:spPr>
      </p:pic>
      <p:pic>
        <p:nvPicPr>
          <p:cNvPr id="24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9322" y="2728299"/>
            <a:ext cx="3282268" cy="165101"/>
          </a:xfrm>
          <a:prstGeom prst="rect">
            <a:avLst/>
          </a:prstGeom>
        </p:spPr>
      </p:pic>
      <p:pic>
        <p:nvPicPr>
          <p:cNvPr id="242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544631">
            <a:off x="15056308" y="2685066"/>
            <a:ext cx="5701393" cy="165101"/>
          </a:xfrm>
          <a:prstGeom prst="rect">
            <a:avLst/>
          </a:prstGeom>
        </p:spPr>
      </p:pic>
      <p:pic>
        <p:nvPicPr>
          <p:cNvPr id="24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3494" y="6331624"/>
            <a:ext cx="1873413" cy="165101"/>
          </a:xfrm>
          <a:prstGeom prst="rect">
            <a:avLst/>
          </a:prstGeom>
        </p:spPr>
      </p:pic>
      <p:pic>
        <p:nvPicPr>
          <p:cNvPr id="246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03803" y="6330275"/>
            <a:ext cx="1544550" cy="165101"/>
          </a:xfrm>
          <a:prstGeom prst="rect">
            <a:avLst/>
          </a:prstGeom>
        </p:spPr>
      </p:pic>
      <p:pic>
        <p:nvPicPr>
          <p:cNvPr id="248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58907" y="6331624"/>
            <a:ext cx="7482182" cy="165101"/>
          </a:xfrm>
          <a:prstGeom prst="rect">
            <a:avLst/>
          </a:prstGeom>
        </p:spPr>
      </p:pic>
      <p:pic>
        <p:nvPicPr>
          <p:cNvPr id="250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26657" y="10144367"/>
            <a:ext cx="4103142" cy="165101"/>
          </a:xfrm>
          <a:prstGeom prst="rect">
            <a:avLst/>
          </a:prstGeom>
        </p:spPr>
      </p:pic>
      <p:pic>
        <p:nvPicPr>
          <p:cNvPr id="252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584705" y="10143018"/>
            <a:ext cx="4644514" cy="165101"/>
          </a:xfrm>
          <a:prstGeom prst="rect">
            <a:avLst/>
          </a:prstGeom>
        </p:spPr>
      </p:pic>
      <p:pic>
        <p:nvPicPr>
          <p:cNvPr id="254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084124" y="10228134"/>
            <a:ext cx="2884661" cy="165101"/>
          </a:xfrm>
          <a:prstGeom prst="rect">
            <a:avLst/>
          </a:prstGeom>
        </p:spPr>
      </p:pic>
      <p:pic>
        <p:nvPicPr>
          <p:cNvPr id="256" name="5 5" descr="5 5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239382" y="3098927"/>
            <a:ext cx="858679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57" name="8 8" descr="8 8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8357" y="3098927"/>
            <a:ext cx="952835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58" name="1 1" descr="1 1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512974" y="6615297"/>
            <a:ext cx="858679" cy="928212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59" name="2 2" descr="2 2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875535" y="6615297"/>
            <a:ext cx="952835" cy="928212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0" name="3 3" descr="3 3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078268" y="3098927"/>
            <a:ext cx="858680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1" name="5 5" descr="5 5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969575" y="3098927"/>
            <a:ext cx="952835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2" name="5 5" descr="5 5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309845" y="3098927"/>
            <a:ext cx="858679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3" name="6 6" descr="6 6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3714288" y="3098927"/>
            <a:ext cx="952836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4" name="1 1" descr="1 1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970792" y="3098927"/>
            <a:ext cx="858679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5" name="6 6" descr="6 6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0081920" y="3098927"/>
            <a:ext cx="952835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6" name="8 8" descr="8 8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494600" y="6615297"/>
            <a:ext cx="858679" cy="928212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7" name="9 9" descr="9 9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605859" y="6615297"/>
            <a:ext cx="952836" cy="928212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8" name="5 5" descr="5 5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426440" y="6615297"/>
            <a:ext cx="858680" cy="928212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9" name="10 10" descr="10 10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7430587" y="6615297"/>
            <a:ext cx="952836" cy="928212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70" name="6 6" descr="6 6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431561" y="10513644"/>
            <a:ext cx="858679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71" name="8 8" descr="8 8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8357" y="10513644"/>
            <a:ext cx="952835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72" name="7 7" descr="7 7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395094" y="10513644"/>
            <a:ext cx="858679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73" name="9 9" descr="9 9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501018" y="10513644"/>
            <a:ext cx="952836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74" name="9 9" descr="9 9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3923707" y="10513644"/>
            <a:ext cx="858679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75" name="11 11" descr="11 11"/>
          <p:cNvPicPr>
            <a:picLocks noChangeAspect="0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6249586" y="10513644"/>
            <a:ext cx="952836" cy="928213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75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752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754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756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758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760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76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764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766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768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770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772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774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5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6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7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8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9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0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1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2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3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4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85" name="numberOfIntervals= 2 numberOfIntervals= 2" descr="numberOfIntervals= 2 numberOfIntervals= 2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786" name="currentEnd= 5 currentEnd= 5" descr="currentEnd= 5 currentEnd= 5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787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219667" y="2916470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88" name="Arrow"/>
          <p:cNvSpPr/>
          <p:nvPr/>
        </p:nvSpPr>
        <p:spPr>
          <a:xfrm flipH="1">
            <a:off x="5617733" y="5130398"/>
            <a:ext cx="1775177" cy="557488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791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793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79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797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799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801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803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805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807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809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811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813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815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6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7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8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9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0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1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2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3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4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5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26" name="numberOfIntervals= 2 numberOfIntervals= 2" descr="numberOfIntervals= 2 numberOfIntervals= 2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27" name="currentEnd= 5 currentEnd= 5" descr="currentEnd= 5 currentEnd= 5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28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219667" y="2916470"/>
            <a:ext cx="942114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29" name="Arrow"/>
          <p:cNvSpPr/>
          <p:nvPr/>
        </p:nvSpPr>
        <p:spPr>
          <a:xfrm flipH="1">
            <a:off x="5617733" y="5130398"/>
            <a:ext cx="1775177" cy="557488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83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83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83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83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84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842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844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84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848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850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852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854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856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7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8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9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0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1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2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3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4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5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6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67" name="numberOfIntervals= 2 numberOfIntervals= 2" descr="numberOfIntervals= 2 numberOfIntervals= 2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68" name="currentEnd= 5 currentEnd= 5" descr="currentEnd= 5 currentEnd= 5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69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385877" y="4927277"/>
            <a:ext cx="942115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70" name="Arrow"/>
          <p:cNvSpPr/>
          <p:nvPr/>
        </p:nvSpPr>
        <p:spPr>
          <a:xfrm flipH="1">
            <a:off x="5294824" y="3657125"/>
            <a:ext cx="1775177" cy="557489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873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87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877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879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881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883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885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88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88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891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893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895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897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98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99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0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1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2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3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4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5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6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7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08" name="numberOfIntervals= 2 numberOfIntervals= 2" descr="numberOfIntervals= 2 numberOfIntervals= 2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09" name="currentEnd= 5 currentEnd= 5" descr="currentEnd= 5 currentEnd= 5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10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385877" y="4927277"/>
            <a:ext cx="942115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11" name="Arrow"/>
          <p:cNvSpPr/>
          <p:nvPr/>
        </p:nvSpPr>
        <p:spPr>
          <a:xfrm flipH="1">
            <a:off x="5658097" y="4181853"/>
            <a:ext cx="1775177" cy="557488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91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91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918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92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92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92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92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928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930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932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934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936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938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9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0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1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2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3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4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5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6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7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8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49" name="numberOfIntervals= 2 numberOfIntervals= 2" descr="numberOfIntervals= 2 numberOfIntervals= 2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50" name="currentEnd= 5 currentEnd= 5" descr="currentEnd= 5 currentEnd= 5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51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3385877" y="4927277"/>
            <a:ext cx="942115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52" name="Arrow"/>
          <p:cNvSpPr/>
          <p:nvPr/>
        </p:nvSpPr>
        <p:spPr>
          <a:xfrm flipH="1">
            <a:off x="5637915" y="4181853"/>
            <a:ext cx="1775177" cy="557488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4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7834093" cy="5125537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pic>
        <p:nvPicPr>
          <p:cNvPr id="1955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334" y="3246403"/>
            <a:ext cx="3555868" cy="165101"/>
          </a:xfrm>
          <a:prstGeom prst="rect">
            <a:avLst/>
          </a:prstGeom>
        </p:spPr>
      </p:pic>
      <p:pic>
        <p:nvPicPr>
          <p:cNvPr id="1957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11309" y="4857427"/>
            <a:ext cx="1354267" cy="165101"/>
          </a:xfrm>
          <a:prstGeom prst="rect">
            <a:avLst/>
          </a:prstGeom>
        </p:spPr>
      </p:pic>
      <p:pic>
        <p:nvPicPr>
          <p:cNvPr id="195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3021" y="4091314"/>
            <a:ext cx="2524922" cy="165101"/>
          </a:xfrm>
          <a:prstGeom prst="rect">
            <a:avLst/>
          </a:prstGeom>
        </p:spPr>
      </p:pic>
      <p:pic>
        <p:nvPicPr>
          <p:cNvPr id="1961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097" y="5973545"/>
            <a:ext cx="5936941" cy="165101"/>
          </a:xfrm>
          <a:prstGeom prst="rect">
            <a:avLst/>
          </a:prstGeom>
        </p:spPr>
      </p:pic>
      <p:pic>
        <p:nvPicPr>
          <p:cNvPr id="1963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7324" y="3246403"/>
            <a:ext cx="1408830" cy="165101"/>
          </a:xfrm>
          <a:prstGeom prst="rect">
            <a:avLst/>
          </a:prstGeom>
        </p:spPr>
      </p:pic>
      <p:pic>
        <p:nvPicPr>
          <p:cNvPr id="1965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54080" y="7392469"/>
            <a:ext cx="1343966" cy="165101"/>
          </a:xfrm>
          <a:prstGeom prst="rect">
            <a:avLst/>
          </a:prstGeom>
        </p:spPr>
      </p:pic>
      <p:pic>
        <p:nvPicPr>
          <p:cNvPr id="196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653334" y="6468448"/>
            <a:ext cx="5936941" cy="165101"/>
          </a:xfrm>
          <a:prstGeom prst="rect">
            <a:avLst/>
          </a:prstGeom>
        </p:spPr>
      </p:pic>
      <p:pic>
        <p:nvPicPr>
          <p:cNvPr id="196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780882" y="8258041"/>
            <a:ext cx="2490412" cy="165101"/>
          </a:xfrm>
          <a:prstGeom prst="rect">
            <a:avLst/>
          </a:prstGeom>
        </p:spPr>
      </p:pic>
      <p:pic>
        <p:nvPicPr>
          <p:cNvPr id="1971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926043" y="4091314"/>
            <a:ext cx="2495536" cy="165101"/>
          </a:xfrm>
          <a:prstGeom prst="rect">
            <a:avLst/>
          </a:prstGeom>
        </p:spPr>
      </p:pic>
      <p:pic>
        <p:nvPicPr>
          <p:cNvPr id="1973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261739" y="4857427"/>
            <a:ext cx="2524922" cy="165101"/>
          </a:xfrm>
          <a:prstGeom prst="rect">
            <a:avLst/>
          </a:prstGeom>
        </p:spPr>
      </p:pic>
      <p:pic>
        <p:nvPicPr>
          <p:cNvPr id="1975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6200000">
            <a:off x="5858762" y="4640365"/>
            <a:ext cx="8462258" cy="352235"/>
          </a:xfrm>
          <a:prstGeom prst="rect">
            <a:avLst/>
          </a:prstGeom>
        </p:spPr>
      </p:pic>
      <p:pic>
        <p:nvPicPr>
          <p:cNvPr id="1977" name="Line Line" descr="Line 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027175" y="8801928"/>
            <a:ext cx="13732138" cy="352234"/>
          </a:xfrm>
          <a:prstGeom prst="rect">
            <a:avLst/>
          </a:prstGeom>
        </p:spPr>
      </p:pic>
      <p:sp>
        <p:nvSpPr>
          <p:cNvPr id="1979" name="Line"/>
          <p:cNvSpPr/>
          <p:nvPr/>
        </p:nvSpPr>
        <p:spPr>
          <a:xfrm flipV="1">
            <a:off x="1115890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0" name="Line"/>
          <p:cNvSpPr/>
          <p:nvPr/>
        </p:nvSpPr>
        <p:spPr>
          <a:xfrm flipV="1">
            <a:off x="1229466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1" name="Line"/>
          <p:cNvSpPr/>
          <p:nvPr/>
        </p:nvSpPr>
        <p:spPr>
          <a:xfrm flipV="1">
            <a:off x="1343042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2" name="Line"/>
          <p:cNvSpPr/>
          <p:nvPr/>
        </p:nvSpPr>
        <p:spPr>
          <a:xfrm flipV="1">
            <a:off x="1463722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3" name="Line"/>
          <p:cNvSpPr/>
          <p:nvPr/>
        </p:nvSpPr>
        <p:spPr>
          <a:xfrm flipV="1">
            <a:off x="15731755" y="840947"/>
            <a:ext cx="1" cy="8248390"/>
          </a:xfrm>
          <a:prstGeom prst="line">
            <a:avLst/>
          </a:prstGeom>
          <a:ln w="101600" cap="rnd">
            <a:solidFill>
              <a:srgbClr val="73FDFF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4" name="Line"/>
          <p:cNvSpPr/>
          <p:nvPr/>
        </p:nvSpPr>
        <p:spPr>
          <a:xfrm flipV="1">
            <a:off x="1687085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5" name="Line"/>
          <p:cNvSpPr/>
          <p:nvPr/>
        </p:nvSpPr>
        <p:spPr>
          <a:xfrm flipV="1">
            <a:off x="18026986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6" name="Line"/>
          <p:cNvSpPr/>
          <p:nvPr/>
        </p:nvSpPr>
        <p:spPr>
          <a:xfrm flipV="1">
            <a:off x="191423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7" name="Line"/>
          <p:cNvSpPr/>
          <p:nvPr/>
        </p:nvSpPr>
        <p:spPr>
          <a:xfrm flipV="1">
            <a:off x="2034918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8" name="Line"/>
          <p:cNvSpPr/>
          <p:nvPr/>
        </p:nvSpPr>
        <p:spPr>
          <a:xfrm flipV="1">
            <a:off x="2144370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9" name="Line"/>
          <p:cNvSpPr/>
          <p:nvPr/>
        </p:nvSpPr>
        <p:spPr>
          <a:xfrm flipV="1">
            <a:off x="22615868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90" name="numberOfIntervals= 2 numberOfIntervals= 2" descr="numberOfIntervals= 2 numberOfIntervals= 2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15435" y="9537812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91" name="currentEnd= 5 currentEnd= 5" descr="currentEnd= 5 currentEnd= 5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815435" y="11097721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92" name="Rounded Rectangle Equation Rounded rectangle" descr="Rounded Rectangle Equation Rounded rectangle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5850867" y="3827628"/>
            <a:ext cx="942114" cy="1022414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93" name="Arrow"/>
          <p:cNvSpPr/>
          <p:nvPr/>
        </p:nvSpPr>
        <p:spPr>
          <a:xfrm flipH="1">
            <a:off x="5035234" y="3697489"/>
            <a:ext cx="1775177" cy="557489"/>
          </a:xfrm>
          <a:prstGeom prst="rightArrow">
            <a:avLst>
              <a:gd name="adj1" fmla="val 29194"/>
              <a:gd name="adj2" fmla="val 121389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</a:p>
        </p:txBody>
      </p:sp>
      <p:pic>
        <p:nvPicPr>
          <p:cNvPr id="1994" name="Completely visualise the algorithm. Completely visualise the algorithm." descr="Completely visualise the algorithm. Completely visualise the algorithm.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943715" y="9975769"/>
            <a:ext cx="13953045" cy="1522679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4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Let   denote the set of intervals.… Let  Equation  denote the set of intervals.Sort   Equation  based on the ending time of each interval.currentEnd =  Equation numberOfIntervals = 0foreach interval  Equation  in  Equation :if start( Equation ) &gt; current" descr="Let   denote the set of intervals.… Let  Equation  denote the set of intervals.Sort   Equation  based on the ending time of each interval.currentEnd =  Equation numberOfIntervals = 0foreach interval  Equation  in  Equation :if start( Equation ) &gt; currentEnd:numberOfIntervals += 1currentEnd = end(I)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8" y="864909"/>
            <a:ext cx="10347044" cy="5215251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  <p:sp>
        <p:nvSpPr>
          <p:cNvPr id="1997" name="What is the running time of this algorithm?"/>
          <p:cNvSpPr/>
          <p:nvPr/>
        </p:nvSpPr>
        <p:spPr>
          <a:xfrm>
            <a:off x="753128" y="7980352"/>
            <a:ext cx="22877744" cy="1426314"/>
          </a:xfrm>
          <a:prstGeom prst="roundRect">
            <a:avLst>
              <a:gd name="adj" fmla="val 13356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What is the running time of this algorithm?</a:t>
            </a:r>
          </a:p>
        </p:txBody>
      </p:sp>
      <p:pic>
        <p:nvPicPr>
          <p:cNvPr id="1998" name="O( ) O( Equation )" descr="O( ) O( Equation )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7251" y="1787997"/>
            <a:ext cx="6189306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99" name="}"/>
          <p:cNvSpPr/>
          <p:nvPr/>
        </p:nvSpPr>
        <p:spPr>
          <a:xfrm>
            <a:off x="9821364" y="3346461"/>
            <a:ext cx="817881" cy="2187090"/>
          </a:xfrm>
          <a:prstGeom prst="roundRect">
            <a:avLst>
              <a:gd name="adj" fmla="val 23292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}</a:t>
            </a:r>
          </a:p>
        </p:txBody>
      </p:sp>
      <p:pic>
        <p:nvPicPr>
          <p:cNvPr id="2000" name="O( ) O( Equation )" descr="O( ) O( Equation )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84795" y="4155178"/>
            <a:ext cx="3887871" cy="1022415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001" name="Running Time = O( ) Running Time = O( Equation )" descr="Running Time = O( ) Running Time = O( Equation )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921" y="9955588"/>
            <a:ext cx="22936158" cy="1522678"/>
          </a:xfrm>
          <a:prstGeom prst="rect">
            <a:avLst/>
          </a:prstGeom>
          <a:effectLst>
            <a:outerShdw sx="100000" sy="100000" kx="0" ky="0" algn="b" rotWithShape="0" blurRad="381000" dist="114300" dir="0">
              <a:srgbClr val="000000">
                <a:alpha val="75000"/>
              </a:srgbClr>
            </a:outerShdw>
            <a:reflection blurRad="0" stA="2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9" grpId="3"/>
      <p:bldP build="whole" bldLvl="1" animBg="1" rev="0" advAuto="0" spid="1998" grpId="2"/>
      <p:bldP build="whole" bldLvl="1" animBg="1" rev="0" advAuto="0" spid="2000" grpId="4"/>
      <p:bldP build="whole" bldLvl="1" animBg="1" rev="0" advAuto="0" spid="1997" grpId="1"/>
      <p:bldP build="whole" bldLvl="1" animBg="1" rev="0" advAuto="0" spid="2001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5814" y="4425928"/>
            <a:ext cx="4644079" cy="165101"/>
          </a:xfrm>
          <a:prstGeom prst="rect">
            <a:avLst/>
          </a:prstGeom>
        </p:spPr>
      </p:pic>
      <p:pic>
        <p:nvPicPr>
          <p:cNvPr id="27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0301" y="6739313"/>
            <a:ext cx="1873413" cy="165101"/>
          </a:xfrm>
          <a:prstGeom prst="rect">
            <a:avLst/>
          </a:prstGeom>
        </p:spPr>
      </p:pic>
      <p:pic>
        <p:nvPicPr>
          <p:cNvPr id="281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0463" y="5639198"/>
            <a:ext cx="3282268" cy="165101"/>
          </a:xfrm>
          <a:prstGeom prst="rect">
            <a:avLst/>
          </a:prstGeom>
        </p:spPr>
      </p:pic>
      <p:pic>
        <p:nvPicPr>
          <p:cNvPr id="283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97120" y="8342030"/>
            <a:ext cx="7922541" cy="165101"/>
          </a:xfrm>
          <a:prstGeom prst="rect">
            <a:avLst/>
          </a:prstGeom>
        </p:spPr>
      </p:pic>
      <p:pic>
        <p:nvPicPr>
          <p:cNvPr id="285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14791" y="4425928"/>
            <a:ext cx="1807985" cy="165101"/>
          </a:xfrm>
          <a:prstGeom prst="rect">
            <a:avLst/>
          </a:prstGeom>
        </p:spPr>
      </p:pic>
      <p:pic>
        <p:nvPicPr>
          <p:cNvPr id="287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77973" y="10379567"/>
            <a:ext cx="1946222" cy="165101"/>
          </a:xfrm>
          <a:prstGeom prst="rect">
            <a:avLst/>
          </a:prstGeom>
        </p:spPr>
      </p:pic>
      <p:pic>
        <p:nvPicPr>
          <p:cNvPr id="289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85814" y="9052698"/>
            <a:ext cx="7789319" cy="165101"/>
          </a:xfrm>
          <a:prstGeom prst="rect">
            <a:avLst/>
          </a:prstGeom>
        </p:spPr>
      </p:pic>
      <p:pic>
        <p:nvPicPr>
          <p:cNvPr id="291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75232" y="11622504"/>
            <a:ext cx="3236681" cy="165101"/>
          </a:xfrm>
          <a:prstGeom prst="rect">
            <a:avLst/>
          </a:prstGeom>
        </p:spPr>
      </p:pic>
      <p:pic>
        <p:nvPicPr>
          <p:cNvPr id="293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587915" y="5639198"/>
            <a:ext cx="3398174" cy="165101"/>
          </a:xfrm>
          <a:prstGeom prst="rect">
            <a:avLst/>
          </a:prstGeom>
        </p:spPr>
      </p:pic>
      <p:pic>
        <p:nvPicPr>
          <p:cNvPr id="29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73214" y="6739313"/>
            <a:ext cx="3282267" cy="165101"/>
          </a:xfrm>
          <a:prstGeom prst="rect">
            <a:avLst/>
          </a:prstGeom>
        </p:spPr>
      </p:pic>
      <p:pic>
        <p:nvPicPr>
          <p:cNvPr id="297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4848712" y="6468412"/>
            <a:ext cx="12118351" cy="352235"/>
          </a:xfrm>
          <a:prstGeom prst="rect">
            <a:avLst/>
          </a:prstGeom>
        </p:spPr>
      </p:pic>
      <p:pic>
        <p:nvPicPr>
          <p:cNvPr id="299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12444414"/>
            <a:ext cx="18114786" cy="352235"/>
          </a:xfrm>
          <a:prstGeom prst="rect">
            <a:avLst/>
          </a:prstGeom>
        </p:spPr>
      </p:pic>
      <p:sp>
        <p:nvSpPr>
          <p:cNvPr id="301" name="1"/>
          <p:cNvSpPr txBox="1"/>
          <p:nvPr/>
        </p:nvSpPr>
        <p:spPr>
          <a:xfrm>
            <a:off x="2382738" y="12799124"/>
            <a:ext cx="4532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02" name="2"/>
          <p:cNvSpPr txBox="1"/>
          <p:nvPr/>
        </p:nvSpPr>
        <p:spPr>
          <a:xfrm>
            <a:off x="3896126" y="12799124"/>
            <a:ext cx="4532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03" name="3"/>
          <p:cNvSpPr txBox="1"/>
          <p:nvPr/>
        </p:nvSpPr>
        <p:spPr>
          <a:xfrm>
            <a:off x="5409515" y="12799124"/>
            <a:ext cx="4532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04" name="4"/>
          <p:cNvSpPr txBox="1"/>
          <p:nvPr/>
        </p:nvSpPr>
        <p:spPr>
          <a:xfrm>
            <a:off x="6922904" y="12799124"/>
            <a:ext cx="4532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05" name="5"/>
          <p:cNvSpPr txBox="1"/>
          <p:nvPr/>
        </p:nvSpPr>
        <p:spPr>
          <a:xfrm>
            <a:off x="8436292" y="12799124"/>
            <a:ext cx="4532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06" name="6"/>
          <p:cNvSpPr txBox="1"/>
          <p:nvPr/>
        </p:nvSpPr>
        <p:spPr>
          <a:xfrm>
            <a:off x="9949681" y="12799124"/>
            <a:ext cx="4532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307" name="7"/>
          <p:cNvSpPr txBox="1"/>
          <p:nvPr/>
        </p:nvSpPr>
        <p:spPr>
          <a:xfrm>
            <a:off x="11463070" y="12799124"/>
            <a:ext cx="4532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7</a:t>
            </a:r>
          </a:p>
        </p:txBody>
      </p:sp>
      <p:sp>
        <p:nvSpPr>
          <p:cNvPr id="308" name="8"/>
          <p:cNvSpPr txBox="1"/>
          <p:nvPr/>
        </p:nvSpPr>
        <p:spPr>
          <a:xfrm>
            <a:off x="12976459" y="12799124"/>
            <a:ext cx="4532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</a:t>
            </a:r>
          </a:p>
        </p:txBody>
      </p:sp>
      <p:sp>
        <p:nvSpPr>
          <p:cNvPr id="309" name="9"/>
          <p:cNvSpPr txBox="1"/>
          <p:nvPr/>
        </p:nvSpPr>
        <p:spPr>
          <a:xfrm>
            <a:off x="14489847" y="12799124"/>
            <a:ext cx="4532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9</a:t>
            </a:r>
          </a:p>
        </p:txBody>
      </p:sp>
      <p:sp>
        <p:nvSpPr>
          <p:cNvPr id="310" name="10"/>
          <p:cNvSpPr txBox="1"/>
          <p:nvPr/>
        </p:nvSpPr>
        <p:spPr>
          <a:xfrm>
            <a:off x="15833768" y="12799124"/>
            <a:ext cx="79217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</a:t>
            </a:r>
          </a:p>
        </p:txBody>
      </p:sp>
      <p:sp>
        <p:nvSpPr>
          <p:cNvPr id="311" name="11"/>
          <p:cNvSpPr txBox="1"/>
          <p:nvPr/>
        </p:nvSpPr>
        <p:spPr>
          <a:xfrm>
            <a:off x="17347156" y="12799124"/>
            <a:ext cx="79217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11</a:t>
            </a:r>
          </a:p>
        </p:txBody>
      </p:sp>
      <p:sp>
        <p:nvSpPr>
          <p:cNvPr id="312" name="Line"/>
          <p:cNvSpPr/>
          <p:nvPr/>
        </p:nvSpPr>
        <p:spPr>
          <a:xfrm flipV="1">
            <a:off x="2622479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3" name="Line"/>
          <p:cNvSpPr/>
          <p:nvPr/>
        </p:nvSpPr>
        <p:spPr>
          <a:xfrm flipV="1">
            <a:off x="4122745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4" name="Line"/>
          <p:cNvSpPr/>
          <p:nvPr/>
        </p:nvSpPr>
        <p:spPr>
          <a:xfrm flipV="1">
            <a:off x="5623011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5" name="Line"/>
          <p:cNvSpPr/>
          <p:nvPr/>
        </p:nvSpPr>
        <p:spPr>
          <a:xfrm flipV="1">
            <a:off x="7217114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6" name="Line"/>
          <p:cNvSpPr/>
          <p:nvPr/>
        </p:nvSpPr>
        <p:spPr>
          <a:xfrm flipV="1">
            <a:off x="8662911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7" name="Line"/>
          <p:cNvSpPr/>
          <p:nvPr/>
        </p:nvSpPr>
        <p:spPr>
          <a:xfrm flipV="1">
            <a:off x="10167587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8" name="Line"/>
          <p:cNvSpPr/>
          <p:nvPr/>
        </p:nvSpPr>
        <p:spPr>
          <a:xfrm flipV="1">
            <a:off x="11694757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9" name="Line"/>
          <p:cNvSpPr/>
          <p:nvPr/>
        </p:nvSpPr>
        <p:spPr>
          <a:xfrm flipV="1">
            <a:off x="13168119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0" name="Line"/>
          <p:cNvSpPr/>
          <p:nvPr/>
        </p:nvSpPr>
        <p:spPr>
          <a:xfrm flipV="1">
            <a:off x="14762222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1" name="Line"/>
          <p:cNvSpPr/>
          <p:nvPr/>
        </p:nvSpPr>
        <p:spPr>
          <a:xfrm flipV="1">
            <a:off x="16208019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2" name="Line"/>
          <p:cNvSpPr/>
          <p:nvPr/>
        </p:nvSpPr>
        <p:spPr>
          <a:xfrm flipV="1">
            <a:off x="17756366" y="935768"/>
            <a:ext cx="1" cy="11844464"/>
          </a:xfrm>
          <a:prstGeom prst="line">
            <a:avLst/>
          </a:prstGeom>
          <a:ln w="1270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738" y="2340539"/>
            <a:ext cx="1883277" cy="165101"/>
          </a:xfrm>
          <a:prstGeom prst="rect">
            <a:avLst/>
          </a:prstGeom>
        </p:spPr>
      </p:pic>
      <p:pic>
        <p:nvPicPr>
          <p:cNvPr id="326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7443" y="3412153"/>
            <a:ext cx="820424" cy="165101"/>
          </a:xfrm>
          <a:prstGeom prst="rect">
            <a:avLst/>
          </a:prstGeom>
        </p:spPr>
      </p:pic>
      <p:pic>
        <p:nvPicPr>
          <p:cNvPr id="32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8187" y="2902554"/>
            <a:ext cx="1360873" cy="165101"/>
          </a:xfrm>
          <a:prstGeom prst="rect">
            <a:avLst/>
          </a:prstGeom>
        </p:spPr>
      </p:pic>
      <p:pic>
        <p:nvPicPr>
          <p:cNvPr id="330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00" y="4154569"/>
            <a:ext cx="3140924" cy="165101"/>
          </a:xfrm>
          <a:prstGeom prst="rect">
            <a:avLst/>
          </a:prstGeom>
        </p:spPr>
      </p:pic>
      <p:pic>
        <p:nvPicPr>
          <p:cNvPr id="332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9840" y="2340539"/>
            <a:ext cx="795326" cy="165101"/>
          </a:xfrm>
          <a:prstGeom prst="rect">
            <a:avLst/>
          </a:prstGeom>
        </p:spPr>
      </p:pic>
      <p:pic>
        <p:nvPicPr>
          <p:cNvPr id="334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91970" y="5098405"/>
            <a:ext cx="848355" cy="165101"/>
          </a:xfrm>
          <a:prstGeom prst="rect">
            <a:avLst/>
          </a:prstGeom>
        </p:spPr>
      </p:pic>
      <p:pic>
        <p:nvPicPr>
          <p:cNvPr id="336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68738" y="4483768"/>
            <a:ext cx="3089818" cy="165101"/>
          </a:xfrm>
          <a:prstGeom prst="rect">
            <a:avLst/>
          </a:prstGeom>
        </p:spPr>
      </p:pic>
      <p:pic>
        <p:nvPicPr>
          <p:cNvPr id="338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40092" y="5674162"/>
            <a:ext cx="1343386" cy="165101"/>
          </a:xfrm>
          <a:prstGeom prst="rect">
            <a:avLst/>
          </a:prstGeom>
        </p:spPr>
      </p:pic>
      <p:pic>
        <p:nvPicPr>
          <p:cNvPr id="34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120370" y="2902554"/>
            <a:ext cx="1405337" cy="165101"/>
          </a:xfrm>
          <a:prstGeom prst="rect">
            <a:avLst/>
          </a:prstGeom>
        </p:spPr>
      </p:pic>
      <p:pic>
        <p:nvPicPr>
          <p:cNvPr id="342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3918" y="3412153"/>
            <a:ext cx="1360874" cy="165101"/>
          </a:xfrm>
          <a:prstGeom prst="rect">
            <a:avLst/>
          </a:prstGeom>
        </p:spPr>
      </p:pic>
      <p:pic>
        <p:nvPicPr>
          <p:cNvPr id="344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1636987" y="3236441"/>
            <a:ext cx="5654408" cy="352235"/>
          </a:xfrm>
          <a:prstGeom prst="rect">
            <a:avLst/>
          </a:prstGeom>
        </p:spPr>
      </p:pic>
      <p:pic>
        <p:nvPicPr>
          <p:cNvPr id="346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6004531"/>
            <a:ext cx="6995962" cy="352235"/>
          </a:xfrm>
          <a:prstGeom prst="rect">
            <a:avLst/>
          </a:prstGeom>
        </p:spPr>
      </p:pic>
      <p:sp>
        <p:nvSpPr>
          <p:cNvPr id="348" name="Line"/>
          <p:cNvSpPr/>
          <p:nvPr/>
        </p:nvSpPr>
        <p:spPr>
          <a:xfrm flipV="1">
            <a:off x="1732033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9" name="Line"/>
          <p:cNvSpPr/>
          <p:nvPr/>
        </p:nvSpPr>
        <p:spPr>
          <a:xfrm flipV="1">
            <a:off x="2307548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0" name="Line"/>
          <p:cNvSpPr/>
          <p:nvPr/>
        </p:nvSpPr>
        <p:spPr>
          <a:xfrm flipV="1">
            <a:off x="2883063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1" name="Line"/>
          <p:cNvSpPr/>
          <p:nvPr/>
        </p:nvSpPr>
        <p:spPr>
          <a:xfrm flipV="1">
            <a:off x="349457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2" name="Line"/>
          <p:cNvSpPr/>
          <p:nvPr/>
        </p:nvSpPr>
        <p:spPr>
          <a:xfrm flipV="1">
            <a:off x="404919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3" name="Line"/>
          <p:cNvSpPr/>
          <p:nvPr/>
        </p:nvSpPr>
        <p:spPr>
          <a:xfrm flipV="1">
            <a:off x="4626403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4" name="Line"/>
          <p:cNvSpPr/>
          <p:nvPr/>
        </p:nvSpPr>
        <p:spPr>
          <a:xfrm flipV="1">
            <a:off x="5212239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5" name="Line"/>
          <p:cNvSpPr/>
          <p:nvPr/>
        </p:nvSpPr>
        <p:spPr>
          <a:xfrm flipV="1">
            <a:off x="5777434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6" name="Line"/>
          <p:cNvSpPr/>
          <p:nvPr/>
        </p:nvSpPr>
        <p:spPr>
          <a:xfrm flipV="1">
            <a:off x="638894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7" name="Line"/>
          <p:cNvSpPr/>
          <p:nvPr/>
        </p:nvSpPr>
        <p:spPr>
          <a:xfrm flipV="1">
            <a:off x="694356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8" name="Line"/>
          <p:cNvSpPr/>
          <p:nvPr/>
        </p:nvSpPr>
        <p:spPr>
          <a:xfrm flipV="1">
            <a:off x="753752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9" name="Given a set   of   customers each with a starting and ending time, find the maximum number of customers that a server can serve."/>
          <p:cNvSpPr/>
          <p:nvPr/>
        </p:nvSpPr>
        <p:spPr>
          <a:xfrm>
            <a:off x="9064495" y="1038845"/>
            <a:ext cx="14646062" cy="6396550"/>
          </a:xfrm>
          <a:prstGeom prst="roundRect">
            <a:avLst>
              <a:gd name="adj" fmla="val 2978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Given a set </a:t>
            </a:r>
            <a14:m>
              <m:oMath>
                <m:r>
                  <a:rPr xmlns:a="http://schemas.openxmlformats.org/drawingml/2006/main" sz="7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of </a:t>
            </a:r>
            <a14:m>
              <m:oMath>
                <m:r>
                  <a:rPr xmlns:a="http://schemas.openxmlformats.org/drawingml/2006/main" sz="7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customers each with a starting and ending time, find the maximum number of customers that a server can serve. </a:t>
            </a:r>
          </a:p>
        </p:txBody>
      </p:sp>
      <p:sp>
        <p:nvSpPr>
          <p:cNvPr id="360" name="Condition: Cannot serve two customers whose intervals overlap"/>
          <p:cNvSpPr/>
          <p:nvPr/>
        </p:nvSpPr>
        <p:spPr>
          <a:xfrm>
            <a:off x="753128" y="7942521"/>
            <a:ext cx="22877744" cy="3981708"/>
          </a:xfrm>
          <a:prstGeom prst="roundRect">
            <a:avLst>
              <a:gd name="adj" fmla="val 4784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Condition: Cannot serve two customers whose intervals overlap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1"/>
      <p:bldP build="whole" bldLvl="1" animBg="1" rev="0" advAuto="0" spid="360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738" y="2340539"/>
            <a:ext cx="1883277" cy="165101"/>
          </a:xfrm>
          <a:prstGeom prst="rect">
            <a:avLst/>
          </a:prstGeom>
        </p:spPr>
      </p:pic>
      <p:pic>
        <p:nvPicPr>
          <p:cNvPr id="364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7443" y="3412153"/>
            <a:ext cx="820424" cy="165101"/>
          </a:xfrm>
          <a:prstGeom prst="rect">
            <a:avLst/>
          </a:prstGeom>
        </p:spPr>
      </p:pic>
      <p:pic>
        <p:nvPicPr>
          <p:cNvPr id="36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8187" y="2902554"/>
            <a:ext cx="1360873" cy="165101"/>
          </a:xfrm>
          <a:prstGeom prst="rect">
            <a:avLst/>
          </a:prstGeom>
        </p:spPr>
      </p:pic>
      <p:pic>
        <p:nvPicPr>
          <p:cNvPr id="368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00" y="4154569"/>
            <a:ext cx="3140924" cy="165101"/>
          </a:xfrm>
          <a:prstGeom prst="rect">
            <a:avLst/>
          </a:prstGeom>
        </p:spPr>
      </p:pic>
      <p:pic>
        <p:nvPicPr>
          <p:cNvPr id="37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9840" y="2340539"/>
            <a:ext cx="795326" cy="165101"/>
          </a:xfrm>
          <a:prstGeom prst="rect">
            <a:avLst/>
          </a:prstGeom>
        </p:spPr>
      </p:pic>
      <p:pic>
        <p:nvPicPr>
          <p:cNvPr id="372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91970" y="5098405"/>
            <a:ext cx="848355" cy="165101"/>
          </a:xfrm>
          <a:prstGeom prst="rect">
            <a:avLst/>
          </a:prstGeom>
        </p:spPr>
      </p:pic>
      <p:pic>
        <p:nvPicPr>
          <p:cNvPr id="374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68738" y="4483768"/>
            <a:ext cx="3089818" cy="165101"/>
          </a:xfrm>
          <a:prstGeom prst="rect">
            <a:avLst/>
          </a:prstGeom>
        </p:spPr>
      </p:pic>
      <p:pic>
        <p:nvPicPr>
          <p:cNvPr id="376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40092" y="5674162"/>
            <a:ext cx="1343386" cy="165101"/>
          </a:xfrm>
          <a:prstGeom prst="rect">
            <a:avLst/>
          </a:prstGeom>
        </p:spPr>
      </p:pic>
      <p:pic>
        <p:nvPicPr>
          <p:cNvPr id="378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120370" y="2902554"/>
            <a:ext cx="1405337" cy="165101"/>
          </a:xfrm>
          <a:prstGeom prst="rect">
            <a:avLst/>
          </a:prstGeom>
        </p:spPr>
      </p:pic>
      <p:pic>
        <p:nvPicPr>
          <p:cNvPr id="38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3918" y="3412153"/>
            <a:ext cx="1360874" cy="165101"/>
          </a:xfrm>
          <a:prstGeom prst="rect">
            <a:avLst/>
          </a:prstGeom>
        </p:spPr>
      </p:pic>
      <p:pic>
        <p:nvPicPr>
          <p:cNvPr id="382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1636987" y="3236441"/>
            <a:ext cx="5654408" cy="352235"/>
          </a:xfrm>
          <a:prstGeom prst="rect">
            <a:avLst/>
          </a:prstGeom>
        </p:spPr>
      </p:pic>
      <p:pic>
        <p:nvPicPr>
          <p:cNvPr id="384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6004531"/>
            <a:ext cx="6995962" cy="352235"/>
          </a:xfrm>
          <a:prstGeom prst="rect">
            <a:avLst/>
          </a:prstGeom>
        </p:spPr>
      </p:pic>
      <p:sp>
        <p:nvSpPr>
          <p:cNvPr id="386" name="Line"/>
          <p:cNvSpPr/>
          <p:nvPr/>
        </p:nvSpPr>
        <p:spPr>
          <a:xfrm flipV="1">
            <a:off x="1732033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7" name="Line"/>
          <p:cNvSpPr/>
          <p:nvPr/>
        </p:nvSpPr>
        <p:spPr>
          <a:xfrm flipV="1">
            <a:off x="2307548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8" name="Line"/>
          <p:cNvSpPr/>
          <p:nvPr/>
        </p:nvSpPr>
        <p:spPr>
          <a:xfrm flipV="1">
            <a:off x="2883063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9" name="Line"/>
          <p:cNvSpPr/>
          <p:nvPr/>
        </p:nvSpPr>
        <p:spPr>
          <a:xfrm flipV="1">
            <a:off x="349457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0" name="Line"/>
          <p:cNvSpPr/>
          <p:nvPr/>
        </p:nvSpPr>
        <p:spPr>
          <a:xfrm flipV="1">
            <a:off x="404919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1" name="Line"/>
          <p:cNvSpPr/>
          <p:nvPr/>
        </p:nvSpPr>
        <p:spPr>
          <a:xfrm flipV="1">
            <a:off x="4626403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2" name="Line"/>
          <p:cNvSpPr/>
          <p:nvPr/>
        </p:nvSpPr>
        <p:spPr>
          <a:xfrm flipV="1">
            <a:off x="5212239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3" name="Line"/>
          <p:cNvSpPr/>
          <p:nvPr/>
        </p:nvSpPr>
        <p:spPr>
          <a:xfrm flipV="1">
            <a:off x="5777434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4" name="Line"/>
          <p:cNvSpPr/>
          <p:nvPr/>
        </p:nvSpPr>
        <p:spPr>
          <a:xfrm flipV="1">
            <a:off x="638894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5" name="Line"/>
          <p:cNvSpPr/>
          <p:nvPr/>
        </p:nvSpPr>
        <p:spPr>
          <a:xfrm flipV="1">
            <a:off x="694356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6" name="Line"/>
          <p:cNvSpPr/>
          <p:nvPr/>
        </p:nvSpPr>
        <p:spPr>
          <a:xfrm flipV="1">
            <a:off x="7537526" y="768125"/>
            <a:ext cx="1" cy="548663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7" name="Interval Scheduling:…"/>
          <p:cNvSpPr/>
          <p:nvPr/>
        </p:nvSpPr>
        <p:spPr>
          <a:xfrm>
            <a:off x="9064494" y="745661"/>
            <a:ext cx="14646062" cy="6396549"/>
          </a:xfrm>
          <a:prstGeom prst="roundRect">
            <a:avLst>
              <a:gd name="adj" fmla="val 2978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Interval Scheduling: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Given a set </a:t>
            </a:r>
            <a14:m>
              <m:oMath>
                <m:r>
                  <a:rPr xmlns:a="http://schemas.openxmlformats.org/drawingml/2006/main" sz="7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of </a:t>
            </a:r>
            <a14:m>
              <m:oMath>
                <m:r>
                  <a:rPr xmlns:a="http://schemas.openxmlformats.org/drawingml/2006/main" sz="73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intervals each having a starting and ending time, find maximum number of non-overlapping intervals.</a:t>
            </a:r>
          </a:p>
        </p:txBody>
      </p:sp>
      <p:sp>
        <p:nvSpPr>
          <p:cNvPr id="398" name="Question: How will you solve this problem?"/>
          <p:cNvSpPr/>
          <p:nvPr/>
        </p:nvSpPr>
        <p:spPr>
          <a:xfrm>
            <a:off x="753128" y="7942521"/>
            <a:ext cx="22877744" cy="3981708"/>
          </a:xfrm>
          <a:prstGeom prst="roundRect">
            <a:avLst>
              <a:gd name="adj" fmla="val 4784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Question: How will you solve this problem?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6409" y="3246403"/>
            <a:ext cx="5762610" cy="165101"/>
          </a:xfrm>
          <a:prstGeom prst="rect">
            <a:avLst/>
          </a:prstGeom>
        </p:spPr>
      </p:pic>
      <p:pic>
        <p:nvPicPr>
          <p:cNvPr id="402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7034" y="4857427"/>
            <a:ext cx="2300027" cy="165101"/>
          </a:xfrm>
          <a:prstGeom prst="rect">
            <a:avLst/>
          </a:prstGeom>
        </p:spPr>
      </p:pic>
      <p:pic>
        <p:nvPicPr>
          <p:cNvPr id="404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5540" y="4091314"/>
            <a:ext cx="4060715" cy="165101"/>
          </a:xfrm>
          <a:prstGeom prst="rect">
            <a:avLst/>
          </a:prstGeom>
        </p:spPr>
      </p:pic>
      <p:pic>
        <p:nvPicPr>
          <p:cNvPr id="406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2217" y="5973545"/>
            <a:ext cx="9859800" cy="165101"/>
          </a:xfrm>
          <a:prstGeom prst="rect">
            <a:avLst/>
          </a:prstGeom>
        </p:spPr>
      </p:pic>
      <p:pic>
        <p:nvPicPr>
          <p:cNvPr id="408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69275" y="3246403"/>
            <a:ext cx="2218260" cy="165101"/>
          </a:xfrm>
          <a:prstGeom prst="rect">
            <a:avLst/>
          </a:prstGeom>
        </p:spPr>
      </p:pic>
      <p:pic>
        <p:nvPicPr>
          <p:cNvPr id="410" name="Line Line" descr="Line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70391" y="7392469"/>
            <a:ext cx="2391019" cy="165101"/>
          </a:xfrm>
          <a:prstGeom prst="rect">
            <a:avLst/>
          </a:prstGeom>
        </p:spPr>
      </p:pic>
      <p:pic>
        <p:nvPicPr>
          <p:cNvPr id="412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56409" y="6468448"/>
            <a:ext cx="9693307" cy="165101"/>
          </a:xfrm>
          <a:prstGeom prst="rect">
            <a:avLst/>
          </a:prstGeom>
        </p:spPr>
      </p:pic>
      <p:pic>
        <p:nvPicPr>
          <p:cNvPr id="414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17778" y="8258041"/>
            <a:ext cx="4003744" cy="165101"/>
          </a:xfrm>
          <a:prstGeom prst="rect">
            <a:avLst/>
          </a:prstGeom>
        </p:spPr>
      </p:pic>
      <p:pic>
        <p:nvPicPr>
          <p:cNvPr id="416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208221" y="4091314"/>
            <a:ext cx="4205567" cy="165101"/>
          </a:xfrm>
          <a:prstGeom prst="rect">
            <a:avLst/>
          </a:prstGeom>
        </p:spPr>
      </p:pic>
      <p:pic>
        <p:nvPicPr>
          <p:cNvPr id="418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64009" y="4857427"/>
            <a:ext cx="4060714" cy="165101"/>
          </a:xfrm>
          <a:prstGeom prst="rect">
            <a:avLst/>
          </a:prstGeom>
        </p:spPr>
      </p:pic>
      <p:pic>
        <p:nvPicPr>
          <p:cNvPr id="420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3012463" y="4640365"/>
            <a:ext cx="8462257" cy="352235"/>
          </a:xfrm>
          <a:prstGeom prst="rect">
            <a:avLst/>
          </a:prstGeom>
        </p:spPr>
      </p:pic>
      <p:pic>
        <p:nvPicPr>
          <p:cNvPr id="422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39767" y="8801928"/>
            <a:ext cx="22619546" cy="352234"/>
          </a:xfrm>
          <a:prstGeom prst="rect">
            <a:avLst/>
          </a:prstGeom>
        </p:spPr>
      </p:pic>
      <p:sp>
        <p:nvSpPr>
          <p:cNvPr id="424" name="Line"/>
          <p:cNvSpPr/>
          <p:nvPr/>
        </p:nvSpPr>
        <p:spPr>
          <a:xfrm flipV="1">
            <a:off x="298324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5" name="Line"/>
          <p:cNvSpPr/>
          <p:nvPr/>
        </p:nvSpPr>
        <p:spPr>
          <a:xfrm flipV="1">
            <a:off x="4858167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6" name="Line"/>
          <p:cNvSpPr/>
          <p:nvPr/>
        </p:nvSpPr>
        <p:spPr>
          <a:xfrm flipV="1">
            <a:off x="673309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7" name="Line"/>
          <p:cNvSpPr/>
          <p:nvPr/>
        </p:nvSpPr>
        <p:spPr>
          <a:xfrm flipV="1">
            <a:off x="8725289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8" name="Line"/>
          <p:cNvSpPr/>
          <p:nvPr/>
        </p:nvSpPr>
        <p:spPr>
          <a:xfrm flipV="1">
            <a:off x="1053214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9" name="Line"/>
          <p:cNvSpPr/>
          <p:nvPr/>
        </p:nvSpPr>
        <p:spPr>
          <a:xfrm flipV="1">
            <a:off x="12412582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0" name="Line"/>
          <p:cNvSpPr/>
          <p:nvPr/>
        </p:nvSpPr>
        <p:spPr>
          <a:xfrm flipV="1">
            <a:off x="1432113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1" name="Line"/>
          <p:cNvSpPr/>
          <p:nvPr/>
        </p:nvSpPr>
        <p:spPr>
          <a:xfrm flipV="1">
            <a:off x="16162434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2" name="Line"/>
          <p:cNvSpPr/>
          <p:nvPr/>
        </p:nvSpPr>
        <p:spPr>
          <a:xfrm flipV="1">
            <a:off x="18154631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3" name="Line"/>
          <p:cNvSpPr/>
          <p:nvPr/>
        </p:nvSpPr>
        <p:spPr>
          <a:xfrm flipV="1">
            <a:off x="19961485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4" name="Line"/>
          <p:cNvSpPr/>
          <p:nvPr/>
        </p:nvSpPr>
        <p:spPr>
          <a:xfrm flipV="1">
            <a:off x="21896500" y="840947"/>
            <a:ext cx="1" cy="824839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5" name="Be Greedy: Choose the interval that starts first"/>
          <p:cNvSpPr/>
          <p:nvPr/>
        </p:nvSpPr>
        <p:spPr>
          <a:xfrm>
            <a:off x="753128" y="9933863"/>
            <a:ext cx="22877744" cy="1987418"/>
          </a:xfrm>
          <a:prstGeom prst="roundRect">
            <a:avLst>
              <a:gd name="adj" fmla="val 9585"/>
            </a:avLst>
          </a:prstGeom>
          <a:gradFill>
            <a:gsLst>
              <a:gs pos="0">
                <a:srgbClr val="FF40FF">
                  <a:alpha val="93276"/>
                </a:srgbClr>
              </a:gs>
              <a:gs pos="100000">
                <a:srgbClr val="FF2600">
                  <a:alpha val="93276"/>
                </a:srgbClr>
              </a:gs>
            </a:gsLst>
            <a:lin ang="5461434"/>
          </a:gradFill>
          <a:ln w="12700">
            <a:solidFill>
              <a:srgbClr val="000000">
                <a:alpha val="93276"/>
              </a:srgbClr>
            </a:solidFill>
            <a:miter lim="400000"/>
          </a:ln>
          <a:effectLst>
            <a:outerShdw sx="100000" sy="100000" kx="0" ky="0" algn="b" rotWithShape="0" blurRad="355600" dist="114300" dir="0">
              <a:srgbClr val="000000">
                <a:alpha val="96558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Be Greedy: Choose the interval that starts first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